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slideLayouts/slideLayout32.xml" ContentType="application/vnd.openxmlformats-officedocument.presentationml.slideLayout+xml"/>
  <Override PartName="/ppt/theme/theme21.xml" ContentType="application/vnd.openxmlformats-officedocument.theme+xml"/>
  <Override PartName="/ppt/slideLayouts/slideLayout33.xml" ContentType="application/vnd.openxmlformats-officedocument.presentationml.slideLayout+xml"/>
  <Override PartName="/ppt/theme/theme22.xml" ContentType="application/vnd.openxmlformats-officedocument.theme+xml"/>
  <Override PartName="/ppt/slideLayouts/slideLayout34.xml" ContentType="application/vnd.openxmlformats-officedocument.presentationml.slideLayout+xml"/>
  <Override PartName="/ppt/theme/theme23.xml" ContentType="application/vnd.openxmlformats-officedocument.theme+xml"/>
  <Override PartName="/ppt/slideLayouts/slideLayout35.xml" ContentType="application/vnd.openxmlformats-officedocument.presentationml.slideLayout+xml"/>
  <Override PartName="/ppt/theme/theme24.xml" ContentType="application/vnd.openxmlformats-officedocument.theme+xml"/>
  <Override PartName="/ppt/slideLayouts/slideLayout36.xml" ContentType="application/vnd.openxmlformats-officedocument.presentationml.slideLayout+xml"/>
  <Override PartName="/ppt/theme/theme25.xml" ContentType="application/vnd.openxmlformats-officedocument.theme+xml"/>
  <Override PartName="/ppt/slideLayouts/slideLayout37.xml" ContentType="application/vnd.openxmlformats-officedocument.presentationml.slideLayout+xml"/>
  <Override PartName="/ppt/theme/theme26.xml" ContentType="application/vnd.openxmlformats-officedocument.theme+xml"/>
  <Override PartName="/ppt/slideLayouts/slideLayout38.xml" ContentType="application/vnd.openxmlformats-officedocument.presentationml.slideLayout+xml"/>
  <Override PartName="/ppt/theme/theme27.xml" ContentType="application/vnd.openxmlformats-officedocument.theme+xml"/>
  <Override PartName="/ppt/slideLayouts/slideLayout39.xml" ContentType="application/vnd.openxmlformats-officedocument.presentationml.slideLayout+xml"/>
  <Override PartName="/ppt/theme/theme28.xml" ContentType="application/vnd.openxmlformats-officedocument.theme+xml"/>
  <Override PartName="/ppt/slideLayouts/slideLayout40.xml" ContentType="application/vnd.openxmlformats-officedocument.presentationml.slideLayout+xml"/>
  <Override PartName="/ppt/theme/theme29.xml" ContentType="application/vnd.openxmlformats-officedocument.theme+xml"/>
  <Override PartName="/ppt/slideLayouts/slideLayout41.xml" ContentType="application/vnd.openxmlformats-officedocument.presentationml.slideLayout+xml"/>
  <Override PartName="/ppt/theme/theme30.xml" ContentType="application/vnd.openxmlformats-officedocument.theme+xml"/>
  <Override PartName="/ppt/slideLayouts/slideLayout42.xml" ContentType="application/vnd.openxmlformats-officedocument.presentationml.slideLayout+xml"/>
  <Override PartName="/ppt/theme/theme31.xml" ContentType="application/vnd.openxmlformats-officedocument.theme+xml"/>
  <Override PartName="/ppt/slideLayouts/slideLayout43.xml" ContentType="application/vnd.openxmlformats-officedocument.presentationml.slideLayout+xml"/>
  <Override PartName="/ppt/theme/theme32.xml" ContentType="application/vnd.openxmlformats-officedocument.theme+xml"/>
  <Override PartName="/ppt/slideLayouts/slideLayout44.xml" ContentType="application/vnd.openxmlformats-officedocument.presentationml.slideLayout+xml"/>
  <Override PartName="/ppt/theme/theme33.xml" ContentType="application/vnd.openxmlformats-officedocument.theme+xml"/>
  <Override PartName="/ppt/slideLayouts/slideLayout45.xml" ContentType="application/vnd.openxmlformats-officedocument.presentationml.slideLayout+xml"/>
  <Override PartName="/ppt/theme/theme34.xml" ContentType="application/vnd.openxmlformats-officedocument.theme+xml"/>
  <Override PartName="/ppt/slideLayouts/slideLayout46.xml" ContentType="application/vnd.openxmlformats-officedocument.presentationml.slideLayout+xml"/>
  <Override PartName="/ppt/theme/theme35.xml" ContentType="application/vnd.openxmlformats-officedocument.theme+xml"/>
  <Override PartName="/ppt/slideLayouts/slideLayout47.xml" ContentType="application/vnd.openxmlformats-officedocument.presentationml.slideLayout+xml"/>
  <Override PartName="/ppt/theme/theme36.xml" ContentType="application/vnd.openxmlformats-officedocument.theme+xml"/>
  <Override PartName="/ppt/slideLayouts/slideLayout48.xml" ContentType="application/vnd.openxmlformats-officedocument.presentationml.slideLayout+xml"/>
  <Override PartName="/ppt/theme/theme37.xml" ContentType="application/vnd.openxmlformats-officedocument.theme+xml"/>
  <Override PartName="/ppt/slideLayouts/slideLayout49.xml" ContentType="application/vnd.openxmlformats-officedocument.presentationml.slideLayout+xml"/>
  <Override PartName="/ppt/theme/theme38.xml" ContentType="application/vnd.openxmlformats-officedocument.theme+xml"/>
  <Override PartName="/ppt/slideLayouts/slideLayout50.xml" ContentType="application/vnd.openxmlformats-officedocument.presentationml.slideLayout+xml"/>
  <Override PartName="/ppt/theme/theme39.xml" ContentType="application/vnd.openxmlformats-officedocument.theme+xml"/>
  <Override PartName="/ppt/slideLayouts/slideLayout51.xml" ContentType="application/vnd.openxmlformats-officedocument.presentationml.slideLayout+xml"/>
  <Override PartName="/ppt/theme/theme40.xml" ContentType="application/vnd.openxmlformats-officedocument.theme+xml"/>
  <Override PartName="/ppt/slideLayouts/slideLayout52.xml" ContentType="application/vnd.openxmlformats-officedocument.presentationml.slideLayout+xml"/>
  <Override PartName="/ppt/theme/theme41.xml" ContentType="application/vnd.openxmlformats-officedocument.theme+xml"/>
  <Override PartName="/ppt/slideLayouts/slideLayout53.xml" ContentType="application/vnd.openxmlformats-officedocument.presentationml.slideLayout+xml"/>
  <Override PartName="/ppt/theme/theme42.xml" ContentType="application/vnd.openxmlformats-officedocument.theme+xml"/>
  <Override PartName="/ppt/slideLayouts/slideLayout54.xml" ContentType="application/vnd.openxmlformats-officedocument.presentationml.slideLayout+xml"/>
  <Override PartName="/ppt/theme/theme43.xml" ContentType="application/vnd.openxmlformats-officedocument.theme+xml"/>
  <Override PartName="/ppt/slideLayouts/slideLayout55.xml" ContentType="application/vnd.openxmlformats-officedocument.presentationml.slideLayout+xml"/>
  <Override PartName="/ppt/theme/theme44.xml" ContentType="application/vnd.openxmlformats-officedocument.theme+xml"/>
  <Override PartName="/ppt/slideLayouts/slideLayout56.xml" ContentType="application/vnd.openxmlformats-officedocument.presentationml.slideLayout+xml"/>
  <Override PartName="/ppt/theme/theme45.xml" ContentType="application/vnd.openxmlformats-officedocument.theme+xml"/>
  <Override PartName="/ppt/slideLayouts/slideLayout57.xml" ContentType="application/vnd.openxmlformats-officedocument.presentationml.slideLayout+xml"/>
  <Override PartName="/ppt/theme/theme46.xml" ContentType="application/vnd.openxmlformats-officedocument.theme+xml"/>
  <Override PartName="/ppt/slideLayouts/slideLayout58.xml" ContentType="application/vnd.openxmlformats-officedocument.presentationml.slideLayout+xml"/>
  <Override PartName="/ppt/theme/theme47.xml" ContentType="application/vnd.openxmlformats-officedocument.theme+xml"/>
  <Override PartName="/ppt/slideLayouts/slideLayout59.xml" ContentType="application/vnd.openxmlformats-officedocument.presentationml.slideLayout+xml"/>
  <Override PartName="/ppt/theme/theme48.xml" ContentType="application/vnd.openxmlformats-officedocument.theme+xml"/>
  <Override PartName="/ppt/theme/theme4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  <p:sldMasterId id="2147483681" r:id="rId12"/>
    <p:sldMasterId id="2147483683" r:id="rId13"/>
    <p:sldMasterId id="2147483685" r:id="rId14"/>
    <p:sldMasterId id="2147483687" r:id="rId15"/>
    <p:sldMasterId id="2147483689" r:id="rId16"/>
    <p:sldMasterId id="2147483691" r:id="rId17"/>
    <p:sldMasterId id="2147483693" r:id="rId18"/>
    <p:sldMasterId id="2147483695" r:id="rId19"/>
    <p:sldMasterId id="2147483697" r:id="rId20"/>
    <p:sldMasterId id="2147483699" r:id="rId21"/>
    <p:sldMasterId id="2147483701" r:id="rId22"/>
    <p:sldMasterId id="2147483703" r:id="rId23"/>
    <p:sldMasterId id="2147483705" r:id="rId24"/>
    <p:sldMasterId id="2147483707" r:id="rId25"/>
    <p:sldMasterId id="2147483709" r:id="rId26"/>
    <p:sldMasterId id="2147483711" r:id="rId27"/>
    <p:sldMasterId id="2147483713" r:id="rId28"/>
    <p:sldMasterId id="2147483715" r:id="rId29"/>
    <p:sldMasterId id="2147483717" r:id="rId30"/>
    <p:sldMasterId id="2147483719" r:id="rId31"/>
    <p:sldMasterId id="2147483721" r:id="rId32"/>
    <p:sldMasterId id="2147483723" r:id="rId33"/>
    <p:sldMasterId id="2147483725" r:id="rId34"/>
    <p:sldMasterId id="2147483727" r:id="rId35"/>
    <p:sldMasterId id="2147483729" r:id="rId36"/>
    <p:sldMasterId id="2147483731" r:id="rId37"/>
    <p:sldMasterId id="2147483733" r:id="rId38"/>
    <p:sldMasterId id="2147483735" r:id="rId39"/>
    <p:sldMasterId id="2147483737" r:id="rId40"/>
    <p:sldMasterId id="2147483739" r:id="rId41"/>
    <p:sldMasterId id="2147483741" r:id="rId42"/>
    <p:sldMasterId id="2147483743" r:id="rId43"/>
    <p:sldMasterId id="2147483745" r:id="rId44"/>
    <p:sldMasterId id="2147483747" r:id="rId45"/>
    <p:sldMasterId id="2147483749" r:id="rId46"/>
    <p:sldMasterId id="2147483751" r:id="rId47"/>
    <p:sldMasterId id="2147483753" r:id="rId48"/>
  </p:sldMasterIdLst>
  <p:notesMasterIdLst>
    <p:notesMasterId r:id="rId128"/>
  </p:notesMasterIdLst>
  <p:sldIdLst>
    <p:sldId id="256" r:id="rId49"/>
    <p:sldId id="257" r:id="rId50"/>
    <p:sldId id="258" r:id="rId51"/>
    <p:sldId id="259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260" r:id="rId63"/>
    <p:sldId id="278" r:id="rId64"/>
    <p:sldId id="279" r:id="rId65"/>
    <p:sldId id="280" r:id="rId66"/>
    <p:sldId id="281" r:id="rId67"/>
    <p:sldId id="282" r:id="rId68"/>
    <p:sldId id="283" r:id="rId69"/>
    <p:sldId id="284" r:id="rId70"/>
    <p:sldId id="285" r:id="rId71"/>
    <p:sldId id="286" r:id="rId72"/>
    <p:sldId id="287" r:id="rId73"/>
    <p:sldId id="288" r:id="rId74"/>
    <p:sldId id="289" r:id="rId75"/>
    <p:sldId id="290" r:id="rId76"/>
    <p:sldId id="291" r:id="rId77"/>
    <p:sldId id="292" r:id="rId78"/>
    <p:sldId id="293" r:id="rId79"/>
    <p:sldId id="294" r:id="rId80"/>
    <p:sldId id="295" r:id="rId81"/>
    <p:sldId id="261" r:id="rId82"/>
    <p:sldId id="265" r:id="rId83"/>
    <p:sldId id="266" r:id="rId84"/>
    <p:sldId id="334" r:id="rId85"/>
    <p:sldId id="267" r:id="rId86"/>
    <p:sldId id="268" r:id="rId87"/>
    <p:sldId id="269" r:id="rId88"/>
    <p:sldId id="270" r:id="rId89"/>
    <p:sldId id="271" r:id="rId90"/>
    <p:sldId id="272" r:id="rId91"/>
    <p:sldId id="273" r:id="rId92"/>
    <p:sldId id="274" r:id="rId93"/>
    <p:sldId id="275" r:id="rId94"/>
    <p:sldId id="276" r:id="rId95"/>
    <p:sldId id="277" r:id="rId96"/>
    <p:sldId id="262" r:id="rId97"/>
    <p:sldId id="296" r:id="rId98"/>
    <p:sldId id="297" r:id="rId99"/>
    <p:sldId id="298" r:id="rId100"/>
    <p:sldId id="299" r:id="rId101"/>
    <p:sldId id="300" r:id="rId102"/>
    <p:sldId id="301" r:id="rId103"/>
    <p:sldId id="302" r:id="rId104"/>
    <p:sldId id="303" r:id="rId105"/>
    <p:sldId id="304" r:id="rId106"/>
    <p:sldId id="305" r:id="rId107"/>
    <p:sldId id="306" r:id="rId108"/>
    <p:sldId id="307" r:id="rId109"/>
    <p:sldId id="308" r:id="rId110"/>
    <p:sldId id="309" r:id="rId111"/>
    <p:sldId id="310" r:id="rId112"/>
    <p:sldId id="311" r:id="rId113"/>
    <p:sldId id="312" r:id="rId114"/>
    <p:sldId id="313" r:id="rId115"/>
    <p:sldId id="314" r:id="rId116"/>
    <p:sldId id="315" r:id="rId117"/>
    <p:sldId id="316" r:id="rId118"/>
    <p:sldId id="317" r:id="rId119"/>
    <p:sldId id="318" r:id="rId120"/>
    <p:sldId id="319" r:id="rId121"/>
    <p:sldId id="320" r:id="rId122"/>
    <p:sldId id="321" r:id="rId123"/>
    <p:sldId id="322" r:id="rId124"/>
    <p:sldId id="323" r:id="rId125"/>
    <p:sldId id="263" r:id="rId126"/>
    <p:sldId id="264" r:id="rId127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>
        <p:scale>
          <a:sx n="78" d="100"/>
          <a:sy n="78" d="100"/>
        </p:scale>
        <p:origin x="-102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9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84" Type="http://schemas.openxmlformats.org/officeDocument/2006/relationships/slide" Target="slides/slide36.xml"/><Relationship Id="rId89" Type="http://schemas.openxmlformats.org/officeDocument/2006/relationships/slide" Target="slides/slide41.xml"/><Relationship Id="rId112" Type="http://schemas.openxmlformats.org/officeDocument/2006/relationships/slide" Target="slides/slide6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74" Type="http://schemas.openxmlformats.org/officeDocument/2006/relationships/slide" Target="slides/slide26.xml"/><Relationship Id="rId79" Type="http://schemas.openxmlformats.org/officeDocument/2006/relationships/slide" Target="slides/slide31.xml"/><Relationship Id="rId102" Type="http://schemas.openxmlformats.org/officeDocument/2006/relationships/slide" Target="slides/slide54.xml"/><Relationship Id="rId123" Type="http://schemas.openxmlformats.org/officeDocument/2006/relationships/slide" Target="slides/slide75.xml"/><Relationship Id="rId12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2.xml"/><Relationship Id="rId95" Type="http://schemas.openxmlformats.org/officeDocument/2006/relationships/slide" Target="slides/slide4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77" Type="http://schemas.openxmlformats.org/officeDocument/2006/relationships/slide" Target="slides/slide29.xml"/><Relationship Id="rId100" Type="http://schemas.openxmlformats.org/officeDocument/2006/relationships/slide" Target="slides/slide52.xml"/><Relationship Id="rId105" Type="http://schemas.openxmlformats.org/officeDocument/2006/relationships/slide" Target="slides/slide57.xml"/><Relationship Id="rId113" Type="http://schemas.openxmlformats.org/officeDocument/2006/relationships/slide" Target="slides/slide65.xml"/><Relationship Id="rId118" Type="http://schemas.openxmlformats.org/officeDocument/2006/relationships/slide" Target="slides/slide70.xml"/><Relationship Id="rId126" Type="http://schemas.openxmlformats.org/officeDocument/2006/relationships/slide" Target="slides/slide7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72" Type="http://schemas.openxmlformats.org/officeDocument/2006/relationships/slide" Target="slides/slide24.xml"/><Relationship Id="rId80" Type="http://schemas.openxmlformats.org/officeDocument/2006/relationships/slide" Target="slides/slide32.xml"/><Relationship Id="rId85" Type="http://schemas.openxmlformats.org/officeDocument/2006/relationships/slide" Target="slides/slide37.xml"/><Relationship Id="rId93" Type="http://schemas.openxmlformats.org/officeDocument/2006/relationships/slide" Target="slides/slide45.xml"/><Relationship Id="rId98" Type="http://schemas.openxmlformats.org/officeDocument/2006/relationships/slide" Target="slides/slide50.xml"/><Relationship Id="rId121" Type="http://schemas.openxmlformats.org/officeDocument/2006/relationships/slide" Target="slides/slide7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1.xml"/><Relationship Id="rId67" Type="http://schemas.openxmlformats.org/officeDocument/2006/relationships/slide" Target="slides/slide19.xml"/><Relationship Id="rId103" Type="http://schemas.openxmlformats.org/officeDocument/2006/relationships/slide" Target="slides/slide55.xml"/><Relationship Id="rId108" Type="http://schemas.openxmlformats.org/officeDocument/2006/relationships/slide" Target="slides/slide60.xml"/><Relationship Id="rId116" Type="http://schemas.openxmlformats.org/officeDocument/2006/relationships/slide" Target="slides/slide68.xml"/><Relationship Id="rId124" Type="http://schemas.openxmlformats.org/officeDocument/2006/relationships/slide" Target="slides/slide76.xml"/><Relationship Id="rId129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62" Type="http://schemas.openxmlformats.org/officeDocument/2006/relationships/slide" Target="slides/slide14.xml"/><Relationship Id="rId70" Type="http://schemas.openxmlformats.org/officeDocument/2006/relationships/slide" Target="slides/slide22.xml"/><Relationship Id="rId75" Type="http://schemas.openxmlformats.org/officeDocument/2006/relationships/slide" Target="slides/slide27.xml"/><Relationship Id="rId83" Type="http://schemas.openxmlformats.org/officeDocument/2006/relationships/slide" Target="slides/slide35.xml"/><Relationship Id="rId88" Type="http://schemas.openxmlformats.org/officeDocument/2006/relationships/slide" Target="slides/slide40.xml"/><Relationship Id="rId91" Type="http://schemas.openxmlformats.org/officeDocument/2006/relationships/slide" Target="slides/slide43.xml"/><Relationship Id="rId96" Type="http://schemas.openxmlformats.org/officeDocument/2006/relationships/slide" Target="slides/slide48.xml"/><Relationship Id="rId111" Type="http://schemas.openxmlformats.org/officeDocument/2006/relationships/slide" Target="slides/slide63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6" Type="http://schemas.openxmlformats.org/officeDocument/2006/relationships/slide" Target="slides/slide58.xml"/><Relationship Id="rId114" Type="http://schemas.openxmlformats.org/officeDocument/2006/relationships/slide" Target="slides/slide66.xml"/><Relationship Id="rId119" Type="http://schemas.openxmlformats.org/officeDocument/2006/relationships/slide" Target="slides/slide71.xml"/><Relationship Id="rId127" Type="http://schemas.openxmlformats.org/officeDocument/2006/relationships/slide" Target="slides/slide7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slide" Target="slides/slide25.xml"/><Relationship Id="rId78" Type="http://schemas.openxmlformats.org/officeDocument/2006/relationships/slide" Target="slides/slide30.xml"/><Relationship Id="rId81" Type="http://schemas.openxmlformats.org/officeDocument/2006/relationships/slide" Target="slides/slide33.xml"/><Relationship Id="rId86" Type="http://schemas.openxmlformats.org/officeDocument/2006/relationships/slide" Target="slides/slide38.xml"/><Relationship Id="rId94" Type="http://schemas.openxmlformats.org/officeDocument/2006/relationships/slide" Target="slides/slide46.xml"/><Relationship Id="rId99" Type="http://schemas.openxmlformats.org/officeDocument/2006/relationships/slide" Target="slides/slide51.xml"/><Relationship Id="rId101" Type="http://schemas.openxmlformats.org/officeDocument/2006/relationships/slide" Target="slides/slide53.xml"/><Relationship Id="rId122" Type="http://schemas.openxmlformats.org/officeDocument/2006/relationships/slide" Target="slides/slide74.xml"/><Relationship Id="rId13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76" Type="http://schemas.openxmlformats.org/officeDocument/2006/relationships/slide" Target="slides/slide28.xml"/><Relationship Id="rId97" Type="http://schemas.openxmlformats.org/officeDocument/2006/relationships/slide" Target="slides/slide49.xml"/><Relationship Id="rId104" Type="http://schemas.openxmlformats.org/officeDocument/2006/relationships/slide" Target="slides/slide56.xml"/><Relationship Id="rId120" Type="http://schemas.openxmlformats.org/officeDocument/2006/relationships/slide" Target="slides/slide72.xml"/><Relationship Id="rId125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3.xml"/><Relationship Id="rId92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8.xml"/><Relationship Id="rId87" Type="http://schemas.openxmlformats.org/officeDocument/2006/relationships/slide" Target="slides/slide39.xml"/><Relationship Id="rId110" Type="http://schemas.openxmlformats.org/officeDocument/2006/relationships/slide" Target="slides/slide62.xml"/><Relationship Id="rId115" Type="http://schemas.openxmlformats.org/officeDocument/2006/relationships/slide" Target="slides/slide67.xml"/><Relationship Id="rId131" Type="http://schemas.openxmlformats.org/officeDocument/2006/relationships/theme" Target="theme/theme1.xml"/><Relationship Id="rId61" Type="http://schemas.openxmlformats.org/officeDocument/2006/relationships/slide" Target="slides/slide13.xml"/><Relationship Id="rId82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r300\USERS3002\I0304220\Desktop\Zahlen%20Kinderkliniken%202012-2017_v2018-06-04_inkl.%20Berechnung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r300\USERS3002\I0304220\Desktop\Zahlen%20Kinderkliniken%202012-2017_v2018-06-04_inkl.%20Berechnung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r300\DMS3000\30_Controlling\330_Planung%20und%20Steuerung\02_Team_P&amp;S\RalfZ\ad%20hoc\2017-12%20Betreibsaufwan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tdata.ktst.shnet.ch\HOMEDI\40_GESUNDHEITSAMT\Statistik_eHealth\Kosten\BFS_Kosten_Finanzierung_1960-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solidFill>
                  <a:schemeClr val="tx1"/>
                </a:solidFill>
              </a:rPr>
              <a:t>Prognose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Ergebnis</a:t>
            </a:r>
            <a:r>
              <a:rPr lang="en-US" dirty="0" smtClean="0">
                <a:solidFill>
                  <a:schemeClr val="tx1"/>
                </a:solidFill>
              </a:rPr>
              <a:t> ambulant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>
                <a:solidFill>
                  <a:schemeClr val="tx1"/>
                </a:solidFill>
              </a:rPr>
              <a:t> 2018 in CHF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Profitabilität!$B$175</c:f>
              <c:strCache>
                <c:ptCount val="1"/>
                <c:pt idx="0">
                  <c:v>Ergebnis ambulant geschätzt 2018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6B-48CE-9C1D-F3505747F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Profitabilität!$A$176:$A$179</c:f>
              <c:strCache>
                <c:ptCount val="4"/>
                <c:pt idx="0">
                  <c:v>Inselspital Kinderkliniken</c:v>
                </c:pt>
                <c:pt idx="1">
                  <c:v>Universitätskinderspital beider Basel</c:v>
                </c:pt>
                <c:pt idx="2">
                  <c:v>Ostschweizer Kinderspital</c:v>
                </c:pt>
                <c:pt idx="3">
                  <c:v>Universitätskinderspital Zürich</c:v>
                </c:pt>
              </c:strCache>
            </c:strRef>
          </c:cat>
          <c:val>
            <c:numRef>
              <c:f>Profitabilität!$B$176:$B$179</c:f>
              <c:numCache>
                <c:formatCode>#,##0</c:formatCode>
                <c:ptCount val="4"/>
                <c:pt idx="0">
                  <c:v>-12000000</c:v>
                </c:pt>
                <c:pt idx="1">
                  <c:v>-14600000</c:v>
                </c:pt>
                <c:pt idx="2">
                  <c:v>-6300000</c:v>
                </c:pt>
                <c:pt idx="3">
                  <c:v>-9300000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6B-48CE-9C1D-F3505747FE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8305408"/>
        <c:axId val="108488192"/>
      </c:barChart>
      <c:catAx>
        <c:axId val="10830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8488192"/>
        <c:crosses val="autoZero"/>
        <c:auto val="1"/>
        <c:lblAlgn val="ctr"/>
        <c:lblOffset val="100"/>
        <c:noMultiLvlLbl val="0"/>
      </c:catAx>
      <c:valAx>
        <c:axId val="10848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830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Profitabilität!$C$155</c:f>
              <c:strCache>
                <c:ptCount val="1"/>
                <c:pt idx="0">
                  <c:v>Ergebnis ambulant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Ambulant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9D-4858-B245-7FC869607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Profitabilität!$A$156</c:f>
              <c:strCache>
                <c:ptCount val="1"/>
                <c:pt idx="0">
                  <c:v>Inselspital Kinderkliniken 2012 - 2017</c:v>
                </c:pt>
              </c:strCache>
            </c:strRef>
          </c:cat>
          <c:val>
            <c:numRef>
              <c:f>Profitabilität!$C$156</c:f>
              <c:numCache>
                <c:formatCode>#,##0</c:formatCode>
                <c:ptCount val="1"/>
                <c:pt idx="0">
                  <c:v>-69.777000000000001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9D-4858-B245-7FC869607BC8}"/>
            </c:ext>
          </c:extLst>
        </c:ser>
        <c:ser>
          <c:idx val="1"/>
          <c:order val="1"/>
          <c:tx>
            <c:strRef>
              <c:f>Profitabilität!$D$155</c:f>
              <c:strCache>
                <c:ptCount val="1"/>
                <c:pt idx="0">
                  <c:v>Ergebnis stationär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err="1" smtClean="0">
                        <a:solidFill>
                          <a:schemeClr val="tx1"/>
                        </a:solidFill>
                      </a:rPr>
                      <a:t>Stationär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9D-4858-B245-7FC869607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Profitabilität!$A$156</c:f>
              <c:strCache>
                <c:ptCount val="1"/>
                <c:pt idx="0">
                  <c:v>Inselspital Kinderkliniken 2012 - 2017</c:v>
                </c:pt>
              </c:strCache>
            </c:strRef>
          </c:cat>
          <c:val>
            <c:numRef>
              <c:f>Profitabilität!$D$156</c:f>
              <c:numCache>
                <c:formatCode>#,##0</c:formatCode>
                <c:ptCount val="1"/>
                <c:pt idx="0">
                  <c:v>-8.3810000000000002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9D-4858-B245-7FC869607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8434944"/>
        <c:axId val="108436096"/>
      </c:barChart>
      <c:catAx>
        <c:axId val="10843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436096"/>
        <c:crosses val="autoZero"/>
        <c:auto val="1"/>
        <c:lblAlgn val="ctr"/>
        <c:lblOffset val="100"/>
        <c:noMultiLvlLbl val="0"/>
      </c:catAx>
      <c:valAx>
        <c:axId val="108436096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dirty="0" smtClean="0"/>
                  <a:t>MCHF</a:t>
                </a:r>
                <a:endParaRPr lang="de-CH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843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6CA5DA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30-40C1-93C9-643E28B0D1FE}"/>
              </c:ext>
            </c:extLst>
          </c:dPt>
          <c:dPt>
            <c:idx val="1"/>
            <c:bubble3D val="0"/>
            <c:spPr>
              <a:solidFill>
                <a:srgbClr val="009870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30-40C1-93C9-643E28B0D1FE}"/>
              </c:ext>
            </c:extLst>
          </c:dPt>
          <c:dPt>
            <c:idx val="2"/>
            <c:bubble3D val="0"/>
            <c:spPr>
              <a:solidFill>
                <a:srgbClr val="E4DBCF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30-40C1-93C9-643E28B0D1FE}"/>
              </c:ext>
            </c:extLst>
          </c:dPt>
          <c:dPt>
            <c:idx val="3"/>
            <c:bubble3D val="0"/>
            <c:spPr>
              <a:solidFill>
                <a:srgbClr val="E5CBD6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30-40C1-93C9-643E28B0D1F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30-40C1-93C9-643E28B0D1F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830-40C1-93C9-643E28B0D1FE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30-40C1-93C9-643E28B0D1FE}"/>
                </c:ext>
              </c:extLst>
            </c:dLbl>
            <c:dLbl>
              <c:idx val="1"/>
              <c:layout>
                <c:manualLayout>
                  <c:x val="-0.19823132641231059"/>
                  <c:y val="5.76668320003306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30-40C1-93C9-643E28B0D1FE}"/>
                </c:ext>
              </c:extLst>
            </c:dLbl>
            <c:dLbl>
              <c:idx val="2"/>
              <c:layout>
                <c:manualLayout>
                  <c:x val="-0.15222530895295477"/>
                  <c:y val="-0.160160270320540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30-40C1-93C9-643E28B0D1FE}"/>
                </c:ext>
              </c:extLst>
            </c:dLbl>
            <c:dLbl>
              <c:idx val="3"/>
              <c:layout>
                <c:manualLayout>
                  <c:x val="7.415799716492096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094890026938774"/>
                      <c:h val="0.10822379978093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830-40C1-93C9-643E28B0D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'ER-Bertriebsaufwand'!$D$7:$D$10</c:f>
              <c:strCache>
                <c:ptCount val="4"/>
                <c:pt idx="0">
                  <c:v>Personalaufwand</c:v>
                </c:pt>
                <c:pt idx="1">
                  <c:v>Medizinischer Bedarf</c:v>
                </c:pt>
                <c:pt idx="2">
                  <c:v>Übriger Betriebsaufwand</c:v>
                </c:pt>
                <c:pt idx="3">
                  <c:v>Mietaufwand / Abschreibungen</c:v>
                </c:pt>
              </c:strCache>
            </c:strRef>
          </c:cat>
          <c:val>
            <c:numRef>
              <c:f>'ER-Bertriebsaufwand'!$J$7:$J$10</c:f>
              <c:numCache>
                <c:formatCode>0%</c:formatCode>
                <c:ptCount val="4"/>
                <c:pt idx="0">
                  <c:v>0.63057970863662327</c:v>
                </c:pt>
                <c:pt idx="1">
                  <c:v>0.17546277411759759</c:v>
                </c:pt>
                <c:pt idx="2">
                  <c:v>0.11037419748409587</c:v>
                </c:pt>
                <c:pt idx="3">
                  <c:v>8.3583319761683261E-2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830-40C1-93C9-643E28B0D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'[BFS_Kosten_Finanzierung_1960-2016.xlsx]Kosten seit 1960'!$O$7:$O$9</c:f>
              <c:strCache>
                <c:ptCount val="3"/>
                <c:pt idx="0">
                  <c:v>Kosten des Gesundheitswesens, in Mio. CHF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accent5">
                  <a:lumMod val="2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'[BFS_Kosten_Finanzierung_1960-2016.xlsx]Kosten seit 1960'!$N$10:$N$30</c:f>
              <c:numCache>
                <c:formatCode>[$-807]General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'[BFS_Kosten_Finanzierung_1960-2016.xlsx]Kosten seit 1960'!$O$10:$O$30</c:f>
              <c:numCache>
                <c:formatCode>" "#,##0" ";" -"#,##0" ";" -"#" ";" "@" "</c:formatCode>
                <c:ptCount val="21"/>
                <c:pt idx="0">
                  <c:v>39577.388786114556</c:v>
                </c:pt>
                <c:pt idx="1">
                  <c:v>40417.317297713736</c:v>
                </c:pt>
                <c:pt idx="2">
                  <c:v>42054.530662749406</c:v>
                </c:pt>
                <c:pt idx="3">
                  <c:v>43380.674949409076</c:v>
                </c:pt>
                <c:pt idx="4">
                  <c:v>45225.965322707634</c:v>
                </c:pt>
                <c:pt idx="5">
                  <c:v>48110.284073362935</c:v>
                </c:pt>
                <c:pt idx="6">
                  <c:v>49991.100926215979</c:v>
                </c:pt>
                <c:pt idx="7">
                  <c:v>51977.849376754581</c:v>
                </c:pt>
                <c:pt idx="8">
                  <c:v>53935.220400620026</c:v>
                </c:pt>
                <c:pt idx="9">
                  <c:v>55073.226693636774</c:v>
                </c:pt>
                <c:pt idx="10">
                  <c:v>55185.110320525317</c:v>
                </c:pt>
                <c:pt idx="11">
                  <c:v>57701.096939023359</c:v>
                </c:pt>
                <c:pt idx="12">
                  <c:v>60952.554489531642</c:v>
                </c:pt>
                <c:pt idx="13">
                  <c:v>63689.145812466289</c:v>
                </c:pt>
                <c:pt idx="14">
                  <c:v>65157.888852746255</c:v>
                </c:pt>
                <c:pt idx="15">
                  <c:v>66894.609680181879</c:v>
                </c:pt>
                <c:pt idx="16">
                  <c:v>69260.595369078888</c:v>
                </c:pt>
                <c:pt idx="17">
                  <c:v>72180.408251984263</c:v>
                </c:pt>
                <c:pt idx="18">
                  <c:v>74643.035067134493</c:v>
                </c:pt>
                <c:pt idx="19">
                  <c:v>77647.202478626074</c:v>
                </c:pt>
                <c:pt idx="20">
                  <c:v>80499.0987110524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D3-4AB9-8EA1-2C7A2877A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829440"/>
        <c:axId val="120830976"/>
      </c:barChart>
      <c:catAx>
        <c:axId val="120829440"/>
        <c:scaling>
          <c:orientation val="minMax"/>
        </c:scaling>
        <c:delete val="0"/>
        <c:axPos val="b"/>
        <c:numFmt formatCode="[$-807]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0830976"/>
        <c:crosses val="autoZero"/>
        <c:auto val="1"/>
        <c:lblAlgn val="ctr"/>
        <c:lblOffset val="100"/>
        <c:noMultiLvlLbl val="0"/>
      </c:catAx>
      <c:valAx>
        <c:axId val="1208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 &quot;#,##0&quot; &quot;;&quot; -&quot;#,##0&quot; &quot;;&quot; -&quot;#&quot; &quot;;&quot; &quot;@&quot; 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082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'[BFS_Kosten_Finanzierung_1960-2016.xlsx]Kosten seit 1960'!$Q$3:$Q$9</c:f>
              <c:strCache>
                <c:ptCount val="7"/>
                <c:pt idx="0">
                  <c:v>Kosten des Gesundheitswesens, in % des BIP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accent5">
                  <a:lumMod val="2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'[BFS_Kosten_Finanzierung_1960-2016.xlsx]Kosten seit 1960'!$P$10:$P$30</c:f>
              <c:numCache>
                <c:formatCode>[$-807]General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'[BFS_Kosten_Finanzierung_1960-2016.xlsx]Kosten seit 1960'!$Q$10:$Q$30</c:f>
              <c:numCache>
                <c:formatCode>0.0%</c:formatCode>
                <c:ptCount val="21"/>
                <c:pt idx="0">
                  <c:v>9.7004990485810183E-2</c:v>
                </c:pt>
                <c:pt idx="1">
                  <c:v>9.719784958840226E-2</c:v>
                </c:pt>
                <c:pt idx="2">
                  <c:v>9.8314191491796793E-2</c:v>
                </c:pt>
                <c:pt idx="3">
                  <c:v>9.9609696669929512E-2</c:v>
                </c:pt>
                <c:pt idx="4">
                  <c:v>9.8435582363187474E-2</c:v>
                </c:pt>
                <c:pt idx="5">
                  <c:v>0.10231482080232834</c:v>
                </c:pt>
                <c:pt idx="6">
                  <c:v>0.10641198868848513</c:v>
                </c:pt>
                <c:pt idx="7">
                  <c:v>0.10936479647486934</c:v>
                </c:pt>
                <c:pt idx="8">
                  <c:v>0.11003986646456299</c:v>
                </c:pt>
                <c:pt idx="9">
                  <c:v>0.10822013846210189</c:v>
                </c:pt>
                <c:pt idx="10">
                  <c:v>0.10213998664022032</c:v>
                </c:pt>
                <c:pt idx="11">
                  <c:v>0.10016028169044672</c:v>
                </c:pt>
                <c:pt idx="12">
                  <c:v>0.10151465373149601</c:v>
                </c:pt>
                <c:pt idx="13">
                  <c:v>0.10809184742609965</c:v>
                </c:pt>
                <c:pt idx="14">
                  <c:v>0.10702138288742756</c:v>
                </c:pt>
                <c:pt idx="15">
                  <c:v>0.10767637918952407</c:v>
                </c:pt>
                <c:pt idx="16">
                  <c:v>0.11056678339970806</c:v>
                </c:pt>
                <c:pt idx="17">
                  <c:v>0.11310406465077419</c:v>
                </c:pt>
                <c:pt idx="18">
                  <c:v>0.11488522010325125</c:v>
                </c:pt>
                <c:pt idx="19">
                  <c:v>0.11877469841957153</c:v>
                </c:pt>
                <c:pt idx="20">
                  <c:v>0.12189574800316236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A0-4228-B4D3-F9A60ECF9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856576"/>
        <c:axId val="120858112"/>
      </c:barChart>
      <c:catAx>
        <c:axId val="120856576"/>
        <c:scaling>
          <c:orientation val="minMax"/>
        </c:scaling>
        <c:delete val="0"/>
        <c:axPos val="b"/>
        <c:numFmt formatCode="[$-807]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0858112"/>
        <c:crosses val="autoZero"/>
        <c:auto val="1"/>
        <c:lblAlgn val="ctr"/>
        <c:lblOffset val="100"/>
        <c:noMultiLvlLbl val="0"/>
      </c:catAx>
      <c:valAx>
        <c:axId val="12085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08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</c:spPr>
          <c:explosion val="2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9F-4777-9AB3-0033D4E9445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9F-4777-9AB3-0033D4E94458}"/>
              </c:ext>
            </c:extLst>
          </c:dPt>
          <c:dPt>
            <c:idx val="2"/>
            <c:bubble3D val="0"/>
            <c:spPr>
              <a:solidFill>
                <a:srgbClr val="EEB5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9F-4777-9AB3-0033D4E94458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9F-4777-9AB3-0033D4E94458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9F-4777-9AB3-0033D4E944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'[BFS_Kosten_Finanzierung_1960-2016.xlsx]Finanzierung seit 1995'!$K$7:$O$7</c:f>
              <c:strCache>
                <c:ptCount val="5"/>
                <c:pt idx="0">
                  <c:v>Staat</c:v>
                </c:pt>
                <c:pt idx="1">
                  <c:v>OKP</c:v>
                </c:pt>
                <c:pt idx="2">
                  <c:v>Andere Sozialversicherungen, andere öffentliche Finanzierung</c:v>
                </c:pt>
                <c:pt idx="3">
                  <c:v>Privatversicherungen, andere private Finanzierung</c:v>
                </c:pt>
                <c:pt idx="4">
                  <c:v>Selbstzahlung (inkl. Kostenbeteiligung)</c:v>
                </c:pt>
              </c:strCache>
            </c:strRef>
          </c:cat>
          <c:val>
            <c:numRef>
              <c:f>'[BFS_Kosten_Finanzierung_1960-2016.xlsx]Finanzierung seit 1995'!$K$31:$O$31</c:f>
              <c:numCache>
                <c:formatCode>0%</c:formatCode>
                <c:ptCount val="5"/>
                <c:pt idx="0">
                  <c:v>0.1745741106968286</c:v>
                </c:pt>
                <c:pt idx="1">
                  <c:v>0.35655718720598922</c:v>
                </c:pt>
                <c:pt idx="2">
                  <c:v>9.9877084045704959E-2</c:v>
                </c:pt>
                <c:pt idx="3">
                  <c:v>8.0471039600305438E-2</c:v>
                </c:pt>
                <c:pt idx="4">
                  <c:v>0.28852057845117185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99F-4777-9AB3-0033D4E9445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'[BFS_Kosten_Finanzierung_1960-2016.xlsx]Finanzierung seit 1995'!$K$7</c:f>
              <c:strCache>
                <c:ptCount val="1"/>
                <c:pt idx="0">
                  <c:v>Staat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'[BFS_Kosten_Finanzierung_1960-2016.xlsx]Finanzierung seit 1995'!$J$11:$J$31</c:f>
              <c:numCache>
                <c:formatCode>[$-807]General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'[BFS_Kosten_Finanzierung_1960-2016.xlsx]Finanzierung seit 1995'!$K$11:$K$31</c:f>
              <c:numCache>
                <c:formatCode>0%</c:formatCode>
                <c:ptCount val="21"/>
                <c:pt idx="0">
                  <c:v>0.14239854756569198</c:v>
                </c:pt>
                <c:pt idx="1">
                  <c:v>0.13782617420008558</c:v>
                </c:pt>
                <c:pt idx="2">
                  <c:v>0.13363439508069097</c:v>
                </c:pt>
                <c:pt idx="3">
                  <c:v>0.13629918013327727</c:v>
                </c:pt>
                <c:pt idx="4">
                  <c:v>0.13422188739183913</c:v>
                </c:pt>
                <c:pt idx="5">
                  <c:v>0.14920201554595153</c:v>
                </c:pt>
                <c:pt idx="6">
                  <c:v>0.15904332318673964</c:v>
                </c:pt>
                <c:pt idx="7">
                  <c:v>0.15963923042020203</c:v>
                </c:pt>
                <c:pt idx="8">
                  <c:v>0.15150034974125154</c:v>
                </c:pt>
                <c:pt idx="9">
                  <c:v>0.1499602061410466</c:v>
                </c:pt>
                <c:pt idx="10">
                  <c:v>0.14691324763584768</c:v>
                </c:pt>
                <c:pt idx="11">
                  <c:v>0.14739678757481986</c:v>
                </c:pt>
                <c:pt idx="12">
                  <c:v>0.16786522775913448</c:v>
                </c:pt>
                <c:pt idx="13">
                  <c:v>0.17483420157279314</c:v>
                </c:pt>
                <c:pt idx="14">
                  <c:v>0.17061173177277195</c:v>
                </c:pt>
                <c:pt idx="15">
                  <c:v>0.17635935916947429</c:v>
                </c:pt>
                <c:pt idx="16">
                  <c:v>0.18937856085120258</c:v>
                </c:pt>
                <c:pt idx="17">
                  <c:v>0.18356890271213772</c:v>
                </c:pt>
                <c:pt idx="18">
                  <c:v>0.17998589346404564</c:v>
                </c:pt>
                <c:pt idx="19">
                  <c:v>0.17864943943596942</c:v>
                </c:pt>
                <c:pt idx="20">
                  <c:v>0.1745741106968286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40-4622-ABC3-F9A91F7A9BEC}"/>
            </c:ext>
          </c:extLst>
        </c:ser>
        <c:ser>
          <c:idx val="1"/>
          <c:order val="1"/>
          <c:tx>
            <c:strRef>
              <c:f>'[BFS_Kosten_Finanzierung_1960-2016.xlsx]Finanzierung seit 1995'!$L$7</c:f>
              <c:strCache>
                <c:ptCount val="1"/>
                <c:pt idx="0">
                  <c:v>OKP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'[BFS_Kosten_Finanzierung_1960-2016.xlsx]Finanzierung seit 1995'!$J$11:$J$31</c:f>
              <c:numCache>
                <c:formatCode>[$-807]General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'[BFS_Kosten_Finanzierung_1960-2016.xlsx]Finanzierung seit 1995'!$L$11:$L$31</c:f>
              <c:numCache>
                <c:formatCode>0%</c:formatCode>
                <c:ptCount val="21"/>
                <c:pt idx="0">
                  <c:v>0.28262101327611722</c:v>
                </c:pt>
                <c:pt idx="1">
                  <c:v>0.28947472045798794</c:v>
                </c:pt>
                <c:pt idx="2">
                  <c:v>0.29488413042921785</c:v>
                </c:pt>
                <c:pt idx="3">
                  <c:v>0.29713294792611145</c:v>
                </c:pt>
                <c:pt idx="4">
                  <c:v>0.30147134354826127</c:v>
                </c:pt>
                <c:pt idx="5">
                  <c:v>0.30001042508648706</c:v>
                </c:pt>
                <c:pt idx="6">
                  <c:v>0.31114870302885289</c:v>
                </c:pt>
                <c:pt idx="7">
                  <c:v>0.31598816797690782</c:v>
                </c:pt>
                <c:pt idx="8">
                  <c:v>0.32062574220547996</c:v>
                </c:pt>
                <c:pt idx="9">
                  <c:v>0.33200155636255752</c:v>
                </c:pt>
                <c:pt idx="10">
                  <c:v>0.33595504744253907</c:v>
                </c:pt>
                <c:pt idx="11">
                  <c:v>0.33863422386106179</c:v>
                </c:pt>
                <c:pt idx="12">
                  <c:v>0.3375010114086075</c:v>
                </c:pt>
                <c:pt idx="13">
                  <c:v>0.33676260316891243</c:v>
                </c:pt>
                <c:pt idx="14">
                  <c:v>0.33984085786510143</c:v>
                </c:pt>
                <c:pt idx="15">
                  <c:v>0.33890184556502845</c:v>
                </c:pt>
                <c:pt idx="16">
                  <c:v>0.34076789733989821</c:v>
                </c:pt>
                <c:pt idx="17">
                  <c:v>0.35321759363391081</c:v>
                </c:pt>
                <c:pt idx="18">
                  <c:v>0.35002582503539975</c:v>
                </c:pt>
                <c:pt idx="19">
                  <c:v>0.35415096457306855</c:v>
                </c:pt>
                <c:pt idx="20">
                  <c:v>0.35655718720598922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40-4622-ABC3-F9A91F7A9BEC}"/>
            </c:ext>
          </c:extLst>
        </c:ser>
        <c:ser>
          <c:idx val="2"/>
          <c:order val="2"/>
          <c:tx>
            <c:strRef>
              <c:f>'[BFS_Kosten_Finanzierung_1960-2016.xlsx]Finanzierung seit 1995'!$M$7</c:f>
              <c:strCache>
                <c:ptCount val="1"/>
                <c:pt idx="0">
                  <c:v>Andere Sozialversicherungen, andere öffentliche Finanzierung</c:v>
                </c:pt>
              </c:strCache>
            </c:strRef>
          </c:tx>
          <c:spPr>
            <a:ln w="28575" cap="rnd">
              <a:solidFill>
                <a:srgbClr val="EEB500"/>
              </a:solidFill>
              <a:round/>
            </a:ln>
            <a:effectLst/>
          </c:spPr>
          <c:marker>
            <c:symbol val="none"/>
          </c:marker>
          <c:cat>
            <c:numRef>
              <c:f>'[BFS_Kosten_Finanzierung_1960-2016.xlsx]Finanzierung seit 1995'!$J$11:$J$31</c:f>
              <c:numCache>
                <c:formatCode>[$-807]General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'[BFS_Kosten_Finanzierung_1960-2016.xlsx]Finanzierung seit 1995'!$M$11:$M$31</c:f>
              <c:numCache>
                <c:formatCode>0%</c:formatCode>
                <c:ptCount val="21"/>
                <c:pt idx="0">
                  <c:v>0.11879252618704608</c:v>
                </c:pt>
                <c:pt idx="1">
                  <c:v>0.12071084063225698</c:v>
                </c:pt>
                <c:pt idx="2">
                  <c:v>0.12107738129535696</c:v>
                </c:pt>
                <c:pt idx="3">
                  <c:v>0.12162552262379153</c:v>
                </c:pt>
                <c:pt idx="4">
                  <c:v>0.12044397847479917</c:v>
                </c:pt>
                <c:pt idx="5">
                  <c:v>0.11880684136448058</c:v>
                </c:pt>
                <c:pt idx="6">
                  <c:v>0.11774840959954143</c:v>
                </c:pt>
                <c:pt idx="7">
                  <c:v>0.11900529004159749</c:v>
                </c:pt>
                <c:pt idx="8">
                  <c:v>0.12120877596849106</c:v>
                </c:pt>
                <c:pt idx="9">
                  <c:v>0.12384797226777419</c:v>
                </c:pt>
                <c:pt idx="10">
                  <c:v>0.12136095162861471</c:v>
                </c:pt>
                <c:pt idx="11">
                  <c:v>0.12049779892675211</c:v>
                </c:pt>
                <c:pt idx="12">
                  <c:v>0.10963085498777503</c:v>
                </c:pt>
                <c:pt idx="13">
                  <c:v>0.10745420986057107</c:v>
                </c:pt>
                <c:pt idx="14">
                  <c:v>0.10674091698319399</c:v>
                </c:pt>
                <c:pt idx="15">
                  <c:v>0.10701288384129928</c:v>
                </c:pt>
                <c:pt idx="16">
                  <c:v>0.10523193183382924</c:v>
                </c:pt>
                <c:pt idx="17">
                  <c:v>0.10440041803392405</c:v>
                </c:pt>
                <c:pt idx="18">
                  <c:v>0.10239707855849817</c:v>
                </c:pt>
                <c:pt idx="19">
                  <c:v>0.10161766739779476</c:v>
                </c:pt>
                <c:pt idx="20">
                  <c:v>9.9877084045704959E-2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340-4622-ABC3-F9A91F7A9BEC}"/>
            </c:ext>
          </c:extLst>
        </c:ser>
        <c:ser>
          <c:idx val="3"/>
          <c:order val="3"/>
          <c:tx>
            <c:strRef>
              <c:f>'[BFS_Kosten_Finanzierung_1960-2016.xlsx]Finanzierung seit 1995'!$N$7</c:f>
              <c:strCache>
                <c:ptCount val="1"/>
                <c:pt idx="0">
                  <c:v>Privatversicherungen, andere private Finanzierung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'[BFS_Kosten_Finanzierung_1960-2016.xlsx]Finanzierung seit 1995'!$J$11:$J$31</c:f>
              <c:numCache>
                <c:formatCode>[$-807]General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'[BFS_Kosten_Finanzierung_1960-2016.xlsx]Finanzierung seit 1995'!$N$11:$N$31</c:f>
              <c:numCache>
                <c:formatCode>0%</c:formatCode>
                <c:ptCount val="21"/>
                <c:pt idx="0">
                  <c:v>0.11221558505277082</c:v>
                </c:pt>
                <c:pt idx="1">
                  <c:v>0.11829601840581</c:v>
                </c:pt>
                <c:pt idx="2">
                  <c:v>0.11965613276439524</c:v>
                </c:pt>
                <c:pt idx="3">
                  <c:v>0.11329016837279544</c:v>
                </c:pt>
                <c:pt idx="4">
                  <c:v>0.11279925267053797</c:v>
                </c:pt>
                <c:pt idx="5">
                  <c:v>0.10938493037904648</c:v>
                </c:pt>
                <c:pt idx="6">
                  <c:v>0.10485406375817263</c:v>
                </c:pt>
                <c:pt idx="7">
                  <c:v>9.9579974891338477E-2</c:v>
                </c:pt>
                <c:pt idx="8">
                  <c:v>9.8636583024233546E-2</c:v>
                </c:pt>
                <c:pt idx="9">
                  <c:v>9.5990188862060191E-2</c:v>
                </c:pt>
                <c:pt idx="10">
                  <c:v>0.10111020503599509</c:v>
                </c:pt>
                <c:pt idx="11">
                  <c:v>0.10250338982701845</c:v>
                </c:pt>
                <c:pt idx="12">
                  <c:v>0.10143870336387553</c:v>
                </c:pt>
                <c:pt idx="13">
                  <c:v>0.10028438024237935</c:v>
                </c:pt>
                <c:pt idx="14">
                  <c:v>9.637862685116165E-2</c:v>
                </c:pt>
                <c:pt idx="15">
                  <c:v>9.6749491604951374E-2</c:v>
                </c:pt>
                <c:pt idx="16">
                  <c:v>8.1588232882682937E-2</c:v>
                </c:pt>
                <c:pt idx="17">
                  <c:v>7.9549235372250726E-2</c:v>
                </c:pt>
                <c:pt idx="18">
                  <c:v>7.9326653025923857E-2</c:v>
                </c:pt>
                <c:pt idx="19">
                  <c:v>7.9696378641952975E-2</c:v>
                </c:pt>
                <c:pt idx="20">
                  <c:v>8.0471039600305438E-2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340-4622-ABC3-F9A91F7A9BEC}"/>
            </c:ext>
          </c:extLst>
        </c:ser>
        <c:ser>
          <c:idx val="4"/>
          <c:order val="4"/>
          <c:tx>
            <c:strRef>
              <c:f>'[BFS_Kosten_Finanzierung_1960-2016.xlsx]Finanzierung seit 1995'!$O$7</c:f>
              <c:strCache>
                <c:ptCount val="1"/>
                <c:pt idx="0">
                  <c:v>Selbstzahlung (inkl. Kostenbeteiligung)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'[BFS_Kosten_Finanzierung_1960-2016.xlsx]Finanzierung seit 1995'!$J$11:$J$31</c:f>
              <c:numCache>
                <c:formatCode>[$-807]General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'[BFS_Kosten_Finanzierung_1960-2016.xlsx]Finanzierung seit 1995'!$O$11:$O$31</c:f>
              <c:numCache>
                <c:formatCode>0%</c:formatCode>
                <c:ptCount val="21"/>
                <c:pt idx="0">
                  <c:v>0.34397232791837384</c:v>
                </c:pt>
                <c:pt idx="1">
                  <c:v>0.33369224630385941</c:v>
                </c:pt>
                <c:pt idx="2">
                  <c:v>0.33074796043033894</c:v>
                </c:pt>
                <c:pt idx="3">
                  <c:v>0.33165218094402427</c:v>
                </c:pt>
                <c:pt idx="4">
                  <c:v>0.33106353791456256</c:v>
                </c:pt>
                <c:pt idx="5">
                  <c:v>0.32259578762403429</c:v>
                </c:pt>
                <c:pt idx="6">
                  <c:v>0.30720550042669337</c:v>
                </c:pt>
                <c:pt idx="7">
                  <c:v>0.30578733666995406</c:v>
                </c:pt>
                <c:pt idx="8">
                  <c:v>0.30802854906054389</c:v>
                </c:pt>
                <c:pt idx="9">
                  <c:v>0.29820007636656143</c:v>
                </c:pt>
                <c:pt idx="10">
                  <c:v>0.2946605482570035</c:v>
                </c:pt>
                <c:pt idx="11">
                  <c:v>0.2909677998103477</c:v>
                </c:pt>
                <c:pt idx="12">
                  <c:v>0.28356420248060743</c:v>
                </c:pt>
                <c:pt idx="13">
                  <c:v>0.28066460515534408</c:v>
                </c:pt>
                <c:pt idx="14">
                  <c:v>0.28642786652777108</c:v>
                </c:pt>
                <c:pt idx="15">
                  <c:v>0.28097641981924659</c:v>
                </c:pt>
                <c:pt idx="16">
                  <c:v>0.28303337709238696</c:v>
                </c:pt>
                <c:pt idx="17">
                  <c:v>0.27926385024777667</c:v>
                </c:pt>
                <c:pt idx="18">
                  <c:v>0.2882645499161326</c:v>
                </c:pt>
                <c:pt idx="19">
                  <c:v>0.28588554995121429</c:v>
                </c:pt>
                <c:pt idx="20">
                  <c:v>0.28852057845117185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340-4622-ABC3-F9A91F7A9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27200"/>
        <c:axId val="121028992"/>
      </c:lineChart>
      <c:catAx>
        <c:axId val="121027200"/>
        <c:scaling>
          <c:orientation val="minMax"/>
        </c:scaling>
        <c:delete val="0"/>
        <c:axPos val="b"/>
        <c:numFmt formatCode="[$-807]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1028992"/>
        <c:crosses val="autoZero"/>
        <c:auto val="1"/>
        <c:lblAlgn val="ctr"/>
        <c:lblOffset val="100"/>
        <c:noMultiLvlLbl val="0"/>
      </c:catAx>
      <c:valAx>
        <c:axId val="12102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102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95980879214016"/>
          <c:y val="0.297348905677147"/>
          <c:w val="0.28267545002374367"/>
          <c:h val="0.40530218864570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017E3-3B8F-4006-9F8E-DBD5579DB67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95C9CAE-6C08-4E5D-A12E-0E88DF6BE83D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de-CH" sz="1600" dirty="0" smtClean="0"/>
            <a:t>Leistungsgruppen</a:t>
          </a:r>
        </a:p>
        <a:p>
          <a:pPr algn="l"/>
          <a:r>
            <a:rPr lang="de-CH" sz="1600" dirty="0" smtClean="0"/>
            <a:t>Bedarfsermittlung</a:t>
          </a:r>
        </a:p>
        <a:p>
          <a:pPr algn="l"/>
          <a:r>
            <a:rPr lang="de-CH" sz="1600" dirty="0" smtClean="0"/>
            <a:t>Evaluationskonzept</a:t>
          </a:r>
        </a:p>
      </dgm:t>
    </dgm:pt>
    <dgm:pt modelId="{2629EDA4-8114-4823-B905-1E7C9CBA10DD}" type="parTrans" cxnId="{3C619762-E8C5-4F84-B028-EE7E9BE4D082}">
      <dgm:prSet/>
      <dgm:spPr/>
      <dgm:t>
        <a:bodyPr/>
        <a:lstStyle/>
        <a:p>
          <a:endParaRPr lang="de-CH"/>
        </a:p>
      </dgm:t>
    </dgm:pt>
    <dgm:pt modelId="{3EDDC00A-614D-460A-B250-0098188F0FBE}" type="sibTrans" cxnId="{3C619762-E8C5-4F84-B028-EE7E9BE4D082}">
      <dgm:prSet/>
      <dgm:spPr/>
      <dgm:t>
        <a:bodyPr/>
        <a:lstStyle/>
        <a:p>
          <a:endParaRPr lang="de-CH"/>
        </a:p>
      </dgm:t>
    </dgm:pt>
    <dgm:pt modelId="{F3F048BE-1392-421A-9A83-6B630E45D810}">
      <dgm:prSet phldrT="[Text]" custT="1"/>
      <dgm:spPr>
        <a:solidFill>
          <a:srgbClr val="D09E00"/>
        </a:solidFill>
      </dgm:spPr>
      <dgm:t>
        <a:bodyPr/>
        <a:lstStyle/>
        <a:p>
          <a:pPr algn="l"/>
          <a:r>
            <a:rPr lang="de-CH" sz="1600" dirty="0" smtClean="0"/>
            <a:t>Ausschreibungen Leistungsverträge</a:t>
          </a:r>
        </a:p>
        <a:p>
          <a:pPr algn="l"/>
          <a:r>
            <a:rPr lang="de-CH" sz="1600" dirty="0" smtClean="0"/>
            <a:t>Bewerbungs-verfahren</a:t>
          </a:r>
          <a:endParaRPr lang="de-CH" sz="1600" dirty="0"/>
        </a:p>
      </dgm:t>
    </dgm:pt>
    <dgm:pt modelId="{0077C26C-C174-4B67-91CF-1FCBE54FB1BF}" type="parTrans" cxnId="{AA46CB14-188D-4A02-967A-2F412E54CABE}">
      <dgm:prSet/>
      <dgm:spPr/>
      <dgm:t>
        <a:bodyPr/>
        <a:lstStyle/>
        <a:p>
          <a:endParaRPr lang="de-CH"/>
        </a:p>
      </dgm:t>
    </dgm:pt>
    <dgm:pt modelId="{4E44EC1A-AB05-4014-A2F6-D039264B1BBB}" type="sibTrans" cxnId="{AA46CB14-188D-4A02-967A-2F412E54CABE}">
      <dgm:prSet/>
      <dgm:spPr/>
      <dgm:t>
        <a:bodyPr/>
        <a:lstStyle/>
        <a:p>
          <a:endParaRPr lang="de-CH"/>
        </a:p>
      </dgm:t>
    </dgm:pt>
    <dgm:pt modelId="{E96DF03F-B604-4514-ACB0-8EB8D9B54888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de-CH" sz="1600" dirty="0" smtClean="0"/>
            <a:t>Spitalliste 2022</a:t>
          </a:r>
          <a:endParaRPr lang="de-CH" sz="1600" dirty="0"/>
        </a:p>
      </dgm:t>
    </dgm:pt>
    <dgm:pt modelId="{DD02D00E-D792-4288-AB30-9415902A4D15}" type="parTrans" cxnId="{F7CCDEE6-A45F-42B8-80B8-46C9E4DDA35D}">
      <dgm:prSet/>
      <dgm:spPr/>
      <dgm:t>
        <a:bodyPr/>
        <a:lstStyle/>
        <a:p>
          <a:endParaRPr lang="de-CH"/>
        </a:p>
      </dgm:t>
    </dgm:pt>
    <dgm:pt modelId="{9C43D150-D570-41A0-8592-0914E1AF8C46}" type="sibTrans" cxnId="{F7CCDEE6-A45F-42B8-80B8-46C9E4DDA35D}">
      <dgm:prSet/>
      <dgm:spPr/>
      <dgm:t>
        <a:bodyPr/>
        <a:lstStyle/>
        <a:p>
          <a:endParaRPr lang="de-CH"/>
        </a:p>
      </dgm:t>
    </dgm:pt>
    <dgm:pt modelId="{09BBA822-E991-48E8-8D04-C6A53DB47BA5}" type="pres">
      <dgm:prSet presAssocID="{6DF017E3-3B8F-4006-9F8E-DBD5579DB6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9EAC1AB4-F930-4C7D-8476-445FF512C07F}" type="pres">
      <dgm:prSet presAssocID="{E95C9CAE-6C08-4E5D-A12E-0E88DF6BE83D}" presName="parTxOnly" presStyleLbl="node1" presStyleIdx="0" presStyleCnt="3" custScaleX="107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ED56247-F53D-4389-87B5-10FB27DD01F2}" type="pres">
      <dgm:prSet presAssocID="{3EDDC00A-614D-460A-B250-0098188F0FBE}" presName="parTxOnlySpace" presStyleCnt="0"/>
      <dgm:spPr/>
    </dgm:pt>
    <dgm:pt modelId="{2F33DECE-B968-4C3F-8E57-287DE3A2DCE3}" type="pres">
      <dgm:prSet presAssocID="{F3F048BE-1392-421A-9A83-6B630E45D810}" presName="parTxOnly" presStyleLbl="node1" presStyleIdx="1" presStyleCnt="3" custScaleX="92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3D0CDEF-C110-4714-BC74-47DAB28D8C97}" type="pres">
      <dgm:prSet presAssocID="{4E44EC1A-AB05-4014-A2F6-D039264B1BBB}" presName="parTxOnlySpace" presStyleCnt="0"/>
      <dgm:spPr/>
    </dgm:pt>
    <dgm:pt modelId="{A1973DE5-F52D-49EA-9A0A-1822F3128710}" type="pres">
      <dgm:prSet presAssocID="{E96DF03F-B604-4514-ACB0-8EB8D9B54888}" presName="parTxOnly" presStyleLbl="node1" presStyleIdx="2" presStyleCnt="3" custScaleX="70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99789363-E41A-46A5-A82F-C5536D8AB3DC}" type="presOf" srcId="{F3F048BE-1392-421A-9A83-6B630E45D810}" destId="{2F33DECE-B968-4C3F-8E57-287DE3A2DCE3}" srcOrd="0" destOrd="0" presId="urn:microsoft.com/office/officeart/2005/8/layout/chevron1"/>
    <dgm:cxn modelId="{AA46CB14-188D-4A02-967A-2F412E54CABE}" srcId="{6DF017E3-3B8F-4006-9F8E-DBD5579DB670}" destId="{F3F048BE-1392-421A-9A83-6B630E45D810}" srcOrd="1" destOrd="0" parTransId="{0077C26C-C174-4B67-91CF-1FCBE54FB1BF}" sibTransId="{4E44EC1A-AB05-4014-A2F6-D039264B1BBB}"/>
    <dgm:cxn modelId="{3C619762-E8C5-4F84-B028-EE7E9BE4D082}" srcId="{6DF017E3-3B8F-4006-9F8E-DBD5579DB670}" destId="{E95C9CAE-6C08-4E5D-A12E-0E88DF6BE83D}" srcOrd="0" destOrd="0" parTransId="{2629EDA4-8114-4823-B905-1E7C9CBA10DD}" sibTransId="{3EDDC00A-614D-460A-B250-0098188F0FBE}"/>
    <dgm:cxn modelId="{5E497F69-E957-4289-B97E-08797F05CE99}" type="presOf" srcId="{E96DF03F-B604-4514-ACB0-8EB8D9B54888}" destId="{A1973DE5-F52D-49EA-9A0A-1822F3128710}" srcOrd="0" destOrd="0" presId="urn:microsoft.com/office/officeart/2005/8/layout/chevron1"/>
    <dgm:cxn modelId="{FA0055E3-EF1A-409E-84CA-F36557B65810}" type="presOf" srcId="{E95C9CAE-6C08-4E5D-A12E-0E88DF6BE83D}" destId="{9EAC1AB4-F930-4C7D-8476-445FF512C07F}" srcOrd="0" destOrd="0" presId="urn:microsoft.com/office/officeart/2005/8/layout/chevron1"/>
    <dgm:cxn modelId="{D6B423C9-168D-42F7-A5A1-1F70C1FF96DE}" type="presOf" srcId="{6DF017E3-3B8F-4006-9F8E-DBD5579DB670}" destId="{09BBA822-E991-48E8-8D04-C6A53DB47BA5}" srcOrd="0" destOrd="0" presId="urn:microsoft.com/office/officeart/2005/8/layout/chevron1"/>
    <dgm:cxn modelId="{F7CCDEE6-A45F-42B8-80B8-46C9E4DDA35D}" srcId="{6DF017E3-3B8F-4006-9F8E-DBD5579DB670}" destId="{E96DF03F-B604-4514-ACB0-8EB8D9B54888}" srcOrd="2" destOrd="0" parTransId="{DD02D00E-D792-4288-AB30-9415902A4D15}" sibTransId="{9C43D150-D570-41A0-8592-0914E1AF8C46}"/>
    <dgm:cxn modelId="{90B848A3-13AC-4567-8B39-F005FC864564}" type="presParOf" srcId="{09BBA822-E991-48E8-8D04-C6A53DB47BA5}" destId="{9EAC1AB4-F930-4C7D-8476-445FF512C07F}" srcOrd="0" destOrd="0" presId="urn:microsoft.com/office/officeart/2005/8/layout/chevron1"/>
    <dgm:cxn modelId="{444C2D7D-289E-4B25-83FB-5D51B080C359}" type="presParOf" srcId="{09BBA822-E991-48E8-8D04-C6A53DB47BA5}" destId="{3ED56247-F53D-4389-87B5-10FB27DD01F2}" srcOrd="1" destOrd="0" presId="urn:microsoft.com/office/officeart/2005/8/layout/chevron1"/>
    <dgm:cxn modelId="{D31CC788-C728-4745-A348-2BE192EAB9BC}" type="presParOf" srcId="{09BBA822-E991-48E8-8D04-C6A53DB47BA5}" destId="{2F33DECE-B968-4C3F-8E57-287DE3A2DCE3}" srcOrd="2" destOrd="0" presId="urn:microsoft.com/office/officeart/2005/8/layout/chevron1"/>
    <dgm:cxn modelId="{95654EAC-A54B-49F9-B3B5-23AD8D473E4D}" type="presParOf" srcId="{09BBA822-E991-48E8-8D04-C6A53DB47BA5}" destId="{03D0CDEF-C110-4714-BC74-47DAB28D8C97}" srcOrd="3" destOrd="0" presId="urn:microsoft.com/office/officeart/2005/8/layout/chevron1"/>
    <dgm:cxn modelId="{7718A082-02E4-4F8C-B78C-D65FAE98D6AB}" type="presParOf" srcId="{09BBA822-E991-48E8-8D04-C6A53DB47BA5}" destId="{A1973DE5-F52D-49EA-9A0A-1822F3128710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C1AB4-F930-4C7D-8476-445FF512C07F}">
      <dsp:nvSpPr>
        <dsp:cNvPr id="0" name=""/>
        <dsp:cNvSpPr/>
      </dsp:nvSpPr>
      <dsp:spPr>
        <a:xfrm>
          <a:off x="3629" y="1795721"/>
          <a:ext cx="3590541" cy="1337745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Leistungsgruppen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Bedarfsermittlung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Evaluationskonzept</a:t>
          </a:r>
        </a:p>
      </dsp:txBody>
      <dsp:txXfrm>
        <a:off x="672502" y="1795721"/>
        <a:ext cx="2252796" cy="1337745"/>
      </dsp:txXfrm>
    </dsp:sp>
    <dsp:sp modelId="{2F33DECE-B968-4C3F-8E57-287DE3A2DCE3}">
      <dsp:nvSpPr>
        <dsp:cNvPr id="0" name=""/>
        <dsp:cNvSpPr/>
      </dsp:nvSpPr>
      <dsp:spPr>
        <a:xfrm>
          <a:off x="3259735" y="1795721"/>
          <a:ext cx="3079656" cy="1337745"/>
        </a:xfrm>
        <a:prstGeom prst="chevron">
          <a:avLst/>
        </a:prstGeom>
        <a:solidFill>
          <a:srgbClr val="D09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Ausschreibungen Leistungsverträge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Bewerbungs-verfahren</a:t>
          </a:r>
          <a:endParaRPr lang="de-CH" sz="1600" kern="1200" dirty="0"/>
        </a:p>
      </dsp:txBody>
      <dsp:txXfrm>
        <a:off x="3928608" y="1795721"/>
        <a:ext cx="1741911" cy="1337745"/>
      </dsp:txXfrm>
    </dsp:sp>
    <dsp:sp modelId="{A1973DE5-F52D-49EA-9A0A-1822F3128710}">
      <dsp:nvSpPr>
        <dsp:cNvPr id="0" name=""/>
        <dsp:cNvSpPr/>
      </dsp:nvSpPr>
      <dsp:spPr>
        <a:xfrm>
          <a:off x="6004955" y="1795721"/>
          <a:ext cx="2354364" cy="1337745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Spitalliste 2022</a:t>
          </a:r>
          <a:endParaRPr lang="de-CH" sz="1600" kern="1200" dirty="0"/>
        </a:p>
      </dsp:txBody>
      <dsp:txXfrm>
        <a:off x="6673828" y="1795721"/>
        <a:ext cx="1016619" cy="1337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BB8776-DF0C-44C0-A390-00A773D55724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90528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9450" y="619125"/>
            <a:ext cx="5438775" cy="4079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dirty="0" smtClean="0"/>
              <a:t>185 Lehrstellen für Fachfrauen/-männer Gesundheit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dirty="0" smtClean="0"/>
              <a:t>Grösster Anbieter von Praktikumsplätzen in Gesundheitsberufen im Kanton Bern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95C04-E291-F549-9F12-4CD1EACFC0CB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4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54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4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«Staat»: Das sind zu 86 % die Kantone exkl. IPV.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56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9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OKP (</a:t>
            </a:r>
            <a:r>
              <a:rPr lang="de-CH" dirty="0" err="1" smtClean="0"/>
              <a:t>Kankenkassenprämien</a:t>
            </a:r>
            <a:r>
              <a:rPr lang="de-CH" baseline="0" dirty="0" smtClean="0"/>
              <a:t>) nimmt laufend zu; </a:t>
            </a:r>
          </a:p>
          <a:p>
            <a:r>
              <a:rPr lang="de-CH" baseline="0" dirty="0" smtClean="0"/>
              <a:t>Staat seit 2012 wieder rückläufig (Spital stationär?)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57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51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60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2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61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66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Mai, GDK-Plenum:</a:t>
            </a:r>
          </a:p>
          <a:p>
            <a:r>
              <a:rPr lang="de-CH" dirty="0" smtClean="0"/>
              <a:t>Bedingungen für EFAS: «8 Mrd. CHF pro Jahr sollen nicht bedingungslos an die KK umgeleitet werden.»</a:t>
            </a:r>
          </a:p>
          <a:p>
            <a:r>
              <a:rPr lang="de-CH" dirty="0" smtClean="0"/>
              <a:t>Bedingungen u.a.: 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Auch ambulant steuern</a:t>
            </a:r>
          </a:p>
          <a:p>
            <a:pPr marL="171450" indent="-171450">
              <a:buFontTx/>
              <a:buChar char="-"/>
            </a:pPr>
            <a:r>
              <a:rPr lang="de-CH" dirty="0"/>
              <a:t>Einbezug der </a:t>
            </a:r>
            <a:r>
              <a:rPr lang="de-CH" dirty="0" smtClean="0"/>
              <a:t>Pflege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Keine Mehrkosten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Rechnungskontrolle bei den Kantonen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Nationale Tariforganisation unter Einbezug der Kantone</a:t>
            </a:r>
          </a:p>
          <a:p>
            <a:endParaRPr lang="de-CH" dirty="0" smtClean="0"/>
          </a:p>
          <a:p>
            <a:r>
              <a:rPr lang="de-CH" dirty="0" smtClean="0"/>
              <a:t>Juli, Vernehmlassung «Monismus-Vorlage» der GDK-S</a:t>
            </a:r>
          </a:p>
          <a:p>
            <a:r>
              <a:rPr lang="de-CH" dirty="0" err="1" smtClean="0"/>
              <a:t>Bedungungen</a:t>
            </a:r>
            <a:r>
              <a:rPr lang="de-CH" dirty="0" smtClean="0"/>
              <a:t>, s. oben.</a:t>
            </a:r>
          </a:p>
          <a:p>
            <a:endParaRPr lang="de-CH" dirty="0"/>
          </a:p>
          <a:p>
            <a:r>
              <a:rPr lang="de-CH" dirty="0" smtClean="0"/>
              <a:t>September, Vernehmlassung KLV: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Einbezug Pflegefinanzierung in «Monismus»-Vorlage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Finanzierung Pflegematerialien (</a:t>
            </a:r>
            <a:r>
              <a:rPr lang="de-CH" dirty="0" err="1" smtClean="0"/>
              <a:t>MiGel</a:t>
            </a:r>
            <a:r>
              <a:rPr lang="de-CH" dirty="0" smtClean="0"/>
              <a:t>) durch OKP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Keine Tarifkürzungen bei SPITEX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62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3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Auf den letzten</a:t>
            </a:r>
            <a:r>
              <a:rPr lang="de-CH" baseline="0" dirty="0" smtClean="0"/>
              <a:t> Punkt werde ich hier nicht eingehen – da gibt es in jedem Kanton andere Herausforderungen.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63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54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SH: Schritt 1</a:t>
            </a:r>
            <a:r>
              <a:rPr lang="de-CH" baseline="0" dirty="0" smtClean="0"/>
              <a:t> gemeinsam mit Zürich, Schritte 2 und 3 selbstständig.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64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95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Aber: Kantone besitzen</a:t>
            </a:r>
            <a:r>
              <a:rPr lang="de-CH" baseline="0" dirty="0" smtClean="0"/>
              <a:t> eigenen Spitäler, die sie berücksichtigen wollen – Zielkonflikte sind möglich!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65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73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Unterschiedliche Lösungen in den Kantonen</a:t>
            </a:r>
            <a:r>
              <a:rPr lang="de-CH" baseline="0" dirty="0" smtClean="0"/>
              <a:t> – Bund will per 1.1.19 kommen.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67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1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9450" y="619125"/>
            <a:ext cx="5438775" cy="4079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de-CH" dirty="0" smtClean="0"/>
              <a:t>Weiterbildung nur 1 %:</a:t>
            </a:r>
            <a:r>
              <a:rPr lang="de-CH" baseline="0" dirty="0" smtClean="0"/>
              <a:t> Wir bilden aus, Dritte werben ab</a:t>
            </a:r>
            <a:endParaRPr lang="de-CH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CH" dirty="0" smtClean="0"/>
              <a:t>Zusammensetzung übriger betrieblicher Ertrag (% vom Gesamtertrag)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CH" dirty="0" smtClean="0"/>
              <a:t>Ambulanter Ertrag medizinischer</a:t>
            </a:r>
            <a:r>
              <a:rPr lang="de-CH" baseline="0" dirty="0" smtClean="0"/>
              <a:t> Bedarf: 7 %</a:t>
            </a:r>
            <a:endParaRPr lang="de-CH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CH" baseline="0" dirty="0" smtClean="0"/>
              <a:t>Ambulanter Ertrag Analysenliste: 2 %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CH" baseline="0" dirty="0" smtClean="0"/>
              <a:t>Stationäre Zusatztaxen: 2 %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95C04-E291-F549-9F12-4CD1EACFC0CB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44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Diese Definition lässt viel Spielrauf offen für Interpretationen.</a:t>
            </a:r>
            <a:r>
              <a:rPr lang="de-CH" baseline="0" dirty="0" smtClean="0"/>
              <a:t> Grosse Unterschiede zwischen den Kantonen.</a:t>
            </a:r>
          </a:p>
          <a:p>
            <a:r>
              <a:rPr lang="de-CH" baseline="0" dirty="0" smtClean="0"/>
              <a:t>GWL im Kanton SH: Beiträge an ambulante Psychiatrie; Sanitätsnotruf und Rettungswesen; Aus- und Weiterbildung Ärzte und Pflegepersonal; Weiteres (z.B. Parkpflege, Kindertagesstätte).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68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27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Studie</a:t>
            </a:r>
            <a:r>
              <a:rPr lang="de-CH" baseline="0" dirty="0" smtClean="0"/>
              <a:t> Stefan Felder (</a:t>
            </a:r>
            <a:r>
              <a:rPr lang="de-CH" baseline="0" dirty="0" err="1" smtClean="0"/>
              <a:t>UniBS</a:t>
            </a:r>
            <a:r>
              <a:rPr lang="de-CH" baseline="0" dirty="0" smtClean="0"/>
              <a:t>) im Auftrag der Privatspitäler</a:t>
            </a:r>
          </a:p>
          <a:p>
            <a:r>
              <a:rPr lang="de-CH" baseline="0" dirty="0" smtClean="0"/>
              <a:t>Zahlen für SH konnte ich nicht nachvollziehen – sind deutlich tiefer als von Felder angegeben…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69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53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70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3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9450" y="619125"/>
            <a:ext cx="5438775" cy="4079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Baseratesenkung</a:t>
            </a: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führt zu Erosion des Ertrags im Umfang von über 40 Mio. in 6 Jahren</a:t>
            </a:r>
          </a:p>
          <a:p>
            <a:pPr marL="171450" lvl="0" indent="-1714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Höhere Preise für Inselspital in der Rolle als Universitätsspital / Endversorger</a:t>
            </a:r>
          </a:p>
          <a:p>
            <a:pPr marL="171450" lvl="0" indent="-1714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Schweregrade:</a:t>
            </a:r>
          </a:p>
          <a:p>
            <a:pPr marL="628650" lvl="1" indent="-1714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CMI Inselspital, Universitätsspital: 1.466</a:t>
            </a:r>
          </a:p>
          <a:p>
            <a:pPr marL="628650" lvl="1" indent="-1714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CMI Spital Tiefenau (Stadt): 1.101</a:t>
            </a:r>
          </a:p>
          <a:p>
            <a:pPr marL="628650" lvl="1" indent="-1714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CMI Landspitäler: 0.832</a:t>
            </a:r>
            <a:endParaRPr lang="de-CH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95C04-E291-F549-9F12-4CD1EACFC0CB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3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9450" y="619125"/>
            <a:ext cx="5438775" cy="4079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/>
              <a:t>Rot = Hochdefizitfälle gem.</a:t>
            </a:r>
            <a:r>
              <a:rPr lang="de-CH" baseline="0" dirty="0" smtClean="0"/>
              <a:t> Definition SwissDRG 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Anzahl Fälle Inselspital rund 47'000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95C04-E291-F549-9F12-4CD1EACFC0CB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3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9450" y="619125"/>
            <a:ext cx="5438775" cy="4079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/>
              <a:t>Anpassungen per 1.1.2018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 smtClean="0">
                <a:sym typeface="Wingdings" panose="05000000000000000000" pitchFamily="2" charset="2"/>
              </a:rPr>
              <a:t>Übertarifierte Leistungen korrigieren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 smtClean="0">
                <a:sym typeface="Wingdings" panose="05000000000000000000" pitchFamily="2" charset="2"/>
              </a:rPr>
              <a:t>Anreize zur vermehrten / unsachgemässen Abrechnung gewisser Positionen reduzieren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>
                <a:sym typeface="Wingdings" panose="05000000000000000000" pitchFamily="2" charset="2"/>
              </a:rPr>
              <a:t>Prüfung</a:t>
            </a:r>
            <a:r>
              <a:rPr lang="de-CH" baseline="0" dirty="0" smtClean="0">
                <a:sym typeface="Wingdings" panose="05000000000000000000" pitchFamily="2" charset="2"/>
              </a:rPr>
              <a:t> nationale Tariforganisation im Massnahmenpaket 1 zur Kostendämpfung im Gesundheitswesen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>
                <a:sym typeface="Wingdings" panose="05000000000000000000" pitchFamily="2" charset="2"/>
              </a:rPr>
              <a:t>Rückzahlung TARMED an Versicherer für 2010 - 2015 rund CHF 50 Mio.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95C04-E291-F549-9F12-4CD1EACFC0CB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4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9450" y="619125"/>
            <a:ext cx="5438775" cy="4079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95C04-E291-F549-9F12-4CD1EACFC0CB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9450" y="619125"/>
            <a:ext cx="5438775" cy="4079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Zusammensetzung Rest</a:t>
            </a:r>
          </a:p>
          <a:p>
            <a:pPr marL="628650" lvl="2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Schwangerschaftsberatung</a:t>
            </a: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TCHF 590</a:t>
            </a:r>
          </a:p>
          <a:p>
            <a:pPr marL="628650" lvl="2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Kinderschutzstelle / -telefon (effektive, ungedeckte Kosten) TCHF 566</a:t>
            </a:r>
          </a:p>
          <a:p>
            <a:pPr marL="628650" lvl="2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Kindergarten + Schule für Patienten (effektive, ungedeckte Kosten) TCHF 159</a:t>
            </a:r>
          </a:p>
          <a:p>
            <a:pPr marL="628650" lvl="2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Organspendekoordination</a:t>
            </a: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(effektive,</a:t>
            </a: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ungedeckte Kosten) max. TCHF 427</a:t>
            </a:r>
          </a:p>
          <a:p>
            <a:pPr marL="628650" lvl="2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Aufbewahrung KG und Röntgenarchiv Spital </a:t>
            </a:r>
            <a:r>
              <a:rPr lang="de-CH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Jegenstorf</a:t>
            </a: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(pauschal) TCHF 26</a:t>
            </a:r>
            <a:endParaRPr lang="de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de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Kantonale Finanzierungsbeiträge Lehre und Forschung (Zahlen 2013 in MCHF)</a:t>
            </a:r>
          </a:p>
          <a:p>
            <a:pPr marL="628650" lvl="3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Bern: 97.1</a:t>
            </a:r>
          </a:p>
          <a:p>
            <a:pPr marL="628650" lvl="3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Basel: 106.5</a:t>
            </a:r>
          </a:p>
          <a:p>
            <a:pPr marL="628650" lvl="3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Zürich: 86.3</a:t>
            </a:r>
          </a:p>
          <a:p>
            <a:pPr marL="628650" lvl="3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Genf: 188.7</a:t>
            </a:r>
          </a:p>
          <a:p>
            <a:pPr marL="1714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de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Allgemeine kantonale Finanzierungsbeiträge (Zahlen 2013 in MCHF)</a:t>
            </a:r>
          </a:p>
          <a:p>
            <a:pPr marL="628650" lvl="3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Bern: 10.0</a:t>
            </a:r>
          </a:p>
          <a:p>
            <a:pPr marL="628650" lvl="3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Basel: 13.6</a:t>
            </a:r>
          </a:p>
          <a:p>
            <a:pPr marL="628650" lvl="3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Zürich: 31.3</a:t>
            </a:r>
          </a:p>
          <a:p>
            <a:pPr marL="628650" lvl="3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Genf: 134.4</a:t>
            </a:r>
            <a:endParaRPr lang="de-CH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95C04-E291-F549-9F12-4CD1EACFC0CB}" type="slidenum">
              <a:rPr lang="de-DE" smtClean="0">
                <a:solidFill>
                  <a:prstClr val="black"/>
                </a:solidFill>
              </a:rPr>
              <a:pPr/>
              <a:t>29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9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9450" y="619125"/>
            <a:ext cx="5438775" cy="4079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/>
              <a:t>Abschreibungen: seit 2012 sind</a:t>
            </a:r>
            <a:r>
              <a:rPr lang="de-CH" baseline="0" dirty="0" smtClean="0"/>
              <a:t> alle Investitionen durch das Spital zu erwirtschaften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Zusammensetzung </a:t>
            </a:r>
            <a:r>
              <a:rPr lang="de-CH" baseline="0" dirty="0" err="1" smtClean="0"/>
              <a:t>übr</a:t>
            </a:r>
            <a:r>
              <a:rPr lang="de-CH" baseline="0" dirty="0" smtClean="0"/>
              <a:t>. Betriebsaufwand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 smtClean="0"/>
              <a:t>Verwaltungs- und Informatikaufwand:</a:t>
            </a:r>
            <a:r>
              <a:rPr lang="de-CH" baseline="0" dirty="0" smtClean="0"/>
              <a:t> 6 %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 smtClean="0"/>
              <a:t>Unterhalt, Reparaturen und Kleinanschaffungen Sachanlagen: 2 %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 smtClean="0"/>
              <a:t>Haushalts- und Lebensmittelaufwand: 1 %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95C04-E291-F549-9F12-4CD1EACFC0CB}" type="slidenum">
              <a:rPr lang="de-DE" smtClean="0">
                <a:solidFill>
                  <a:prstClr val="black"/>
                </a:solidFill>
              </a:rPr>
              <a:pPr/>
              <a:t>30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6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354-9D8E-4F60-A8A9-98FB00795F92}" type="slidenum">
              <a:rPr lang="de-CH" smtClean="0">
                <a:solidFill>
                  <a:srgbClr val="000000"/>
                </a:solidFill>
              </a:rPr>
              <a:pPr/>
              <a:t>50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9D575-B843-465D-8F20-5281EAB4416E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D456E-0E3F-443C-80F1-81518578BCB3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0145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84F65-B2C3-4C6B-9F1F-D9371FB87B02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5C2E3-8298-46DC-A0A5-80A79D05A0C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3030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620713"/>
            <a:ext cx="2058988" cy="5505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29325" cy="5505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801A9-4793-4EDC-8424-D62C7C4F9297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610EB-1CB5-49BE-87B4-7C66C905173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0946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8443" y="3097606"/>
            <a:ext cx="8198356" cy="1128669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8443" y="4239246"/>
            <a:ext cx="819835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="" xmlns:a16="http://schemas.microsoft.com/office/drawing/2014/main" id="{0E7A10D9-0A49-420A-855C-A036ECA2F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9DF74-2CEE-4220-B542-738E6B36C8E1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1222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="" xmlns:a16="http://schemas.microsoft.com/office/drawing/2014/main" id="{65F1C71E-073F-484B-960D-6D3B1287D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BFC386-ABB2-41F6-84BF-9291A192D69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2844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3057525"/>
            <a:ext cx="9144000" cy="3800475"/>
          </a:xfrm>
          <a:prstGeom prst="rect">
            <a:avLst/>
          </a:prstGeom>
          <a:solidFill>
            <a:srgbClr val="666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9" name="Parallelogramm 8"/>
          <p:cNvSpPr/>
          <p:nvPr userDrawn="1"/>
        </p:nvSpPr>
        <p:spPr>
          <a:xfrm>
            <a:off x="3386139" y="3057525"/>
            <a:ext cx="5757861" cy="3800475"/>
          </a:xfrm>
          <a:prstGeom prst="parallelogram">
            <a:avLst>
              <a:gd name="adj" fmla="val 50527"/>
            </a:avLst>
          </a:prstGeom>
          <a:solidFill>
            <a:srgbClr val="6CA4D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Parallelogramm 9"/>
          <p:cNvSpPr/>
          <p:nvPr userDrawn="1"/>
        </p:nvSpPr>
        <p:spPr>
          <a:xfrm flipH="1">
            <a:off x="3000375" y="3057525"/>
            <a:ext cx="5757861" cy="3800475"/>
          </a:xfrm>
          <a:prstGeom prst="parallelogram">
            <a:avLst>
              <a:gd name="adj" fmla="val 50527"/>
            </a:avLst>
          </a:prstGeom>
          <a:solidFill>
            <a:srgbClr val="00977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Parallelogramm 10"/>
          <p:cNvSpPr/>
          <p:nvPr userDrawn="1"/>
        </p:nvSpPr>
        <p:spPr>
          <a:xfrm>
            <a:off x="420945" y="3057525"/>
            <a:ext cx="5757861" cy="3800475"/>
          </a:xfrm>
          <a:prstGeom prst="parallelogram">
            <a:avLst>
              <a:gd name="adj" fmla="val 50527"/>
            </a:avLst>
          </a:prstGeom>
          <a:solidFill>
            <a:srgbClr val="E4C9D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520825"/>
            <a:ext cx="8064500" cy="90011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539750" y="2554425"/>
            <a:ext cx="8064500" cy="216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91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1AA90-F139-4754-94F3-36A85B391AA4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F898-19B7-4A4A-B4A5-70D0FA1B5A57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81068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F0AE8-1CAD-457E-91B4-7ABC6052363B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1BACA-C363-425B-B882-3CB37D1B009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95117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9748" y="1651656"/>
            <a:ext cx="8064501" cy="465686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92600"/>
            <a:ext cx="7775575" cy="1346200"/>
          </a:xfrm>
        </p:spPr>
        <p:txBody>
          <a:bodyPr tIns="0" bIns="0"/>
          <a:lstStyle>
            <a:lvl1pPr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827212"/>
          </a:xfrm>
        </p:spPr>
        <p:txBody>
          <a:bodyPr tIns="0" bIns="0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pic>
        <p:nvPicPr>
          <p:cNvPr id="6150" name="Picture 6" descr="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25450" y="920750"/>
            <a:ext cx="8324850" cy="15240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25450" y="6259513"/>
            <a:ext cx="8324850" cy="55562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IPK 26.10.2018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148B191-82A9-4D20-B8E8-56F88F79FDD3}" type="slidenum">
              <a:rPr lang="de-CH" smtClean="0">
                <a:solidFill>
                  <a:srgbClr val="000000"/>
                </a:solidFill>
              </a:rPr>
              <a:pPr algn="r"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31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B6428-6706-4B5D-8CB4-E9E321BFDA6C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ADD2C-D621-4D91-B1A1-7150CBC9D30D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36973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6530975" cy="920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95288" y="1196975"/>
            <a:ext cx="8362950" cy="4929188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03575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6530975" cy="920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95288" y="1196975"/>
            <a:ext cx="8362950" cy="4929188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03575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3BA665-4FB3-41B3-836F-C6BC62EDE610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84F50-DDB0-4F15-837A-49CB74DB2C2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17497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92600"/>
            <a:ext cx="7775575" cy="1346200"/>
          </a:xfrm>
        </p:spPr>
        <p:txBody>
          <a:bodyPr tIns="0" bIns="0"/>
          <a:lstStyle>
            <a:lvl1pPr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827212"/>
          </a:xfrm>
        </p:spPr>
        <p:txBody>
          <a:bodyPr tIns="0" bIns="0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pic>
        <p:nvPicPr>
          <p:cNvPr id="6150" name="Picture 6" descr="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25450" y="920750"/>
            <a:ext cx="8324850" cy="15240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25450" y="6259513"/>
            <a:ext cx="8324850" cy="55562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IPK 26.10.2018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148B191-82A9-4D20-B8E8-56F88F79FDD3}" type="slidenum">
              <a:rPr lang="de-CH" smtClean="0">
                <a:solidFill>
                  <a:srgbClr val="000000"/>
                </a:solidFill>
              </a:rPr>
              <a:pPr algn="r"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3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9B901F-2233-49B8-B21F-C65652E4C601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71136-A293-4470-ACC3-E5AE403FE77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9091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ADE7E-23E6-49F3-B6E0-EC8398926526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5BD2A-0216-435A-B14B-E85EFD99A8AD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4833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C895D-8675-44D2-91F0-92784E4700C4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4E3B8-44A7-4E94-8E0F-EDD27999593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1307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538B56-FA68-4C20-B03B-5366D0448256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99FC9-E7F2-4D7C-ABFD-332CB4274FE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5568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7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9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1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2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3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4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5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6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7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8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9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2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3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4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5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6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7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8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292929"/>
                </a:solidFill>
              </a:defRPr>
            </a:lvl1pPr>
          </a:lstStyle>
          <a:p>
            <a:fld id="{C9FD2830-3F82-481D-9715-1A4E54C171CA}" type="datetime4">
              <a:rPr lang="de-CH" altLang="de-DE"/>
              <a:pPr/>
              <a:t>31. Oktober 2018</a:t>
            </a:fld>
            <a:endParaRPr lang="de-CH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292929"/>
                </a:solidFill>
              </a:defRPr>
            </a:lvl1pPr>
          </a:lstStyle>
          <a:p>
            <a:r>
              <a:rPr lang="de-CH" altLang="de-DE"/>
              <a:t>ANLASS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292929"/>
                </a:solidFill>
              </a:defRPr>
            </a:lvl1pPr>
          </a:lstStyle>
          <a:p>
            <a:fld id="{6C287F94-8964-45BF-8984-3842CF2FD0F8}" type="slidenum">
              <a:rPr lang="de-CH" altLang="de-DE"/>
              <a:pPr/>
              <a:t>‹Nr.›</a:t>
            </a:fld>
            <a:endParaRPr lang="de-CH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22338"/>
            <a:ext cx="3163824" cy="352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 sz="22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29292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="" xmlns:a16="http://schemas.microsoft.com/office/drawing/2014/main" id="{2374A137-2508-4A88-856F-D414F058C3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9263" y="446088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Mastertitelformat bearbeiten</a:t>
            </a:r>
            <a:endParaRPr lang="en-GB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="" xmlns:a16="http://schemas.microsoft.com/office/drawing/2014/main" id="{D213AD32-54B0-4663-8E45-2F7DC462CC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9263" y="1363663"/>
            <a:ext cx="822960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  <a:endParaRPr lang="en-GB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9AFD3A-B837-4F62-AFC6-725487BD4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5900" y="64706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48A96"/>
                </a:solidFill>
              </a:defRPr>
            </a:lvl1pPr>
          </a:lstStyle>
          <a:p>
            <a:pPr defTabSz="457200"/>
            <a:fld id="{1F256CEB-F89F-4E36-9C8E-858EBAB06D42}" type="slidenum">
              <a:rPr lang="en-GB" altLang="de-DE">
                <a:latin typeface="Calibri" panose="020F0502020204030204" pitchFamily="34" charset="0"/>
                <a:ea typeface="MS PGothic" panose="020B0600070205080204" pitchFamily="34" charset="-128"/>
              </a:rPr>
              <a:pPr defTabSz="457200"/>
              <a:t>‹Nr.›</a:t>
            </a:fld>
            <a:endParaRPr lang="en-GB" altLang="de-DE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29" name="Bild 6">
            <a:extLst>
              <a:ext uri="{FF2B5EF4-FFF2-40B4-BE49-F238E27FC236}">
                <a16:creationId xmlns="" xmlns:a16="http://schemas.microsoft.com/office/drawing/2014/main" id="{1EE98A87-D11C-4205-97D7-337761D89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140450"/>
            <a:ext cx="27844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C0D1B"/>
          </a:solidFill>
          <a:latin typeface="+mn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C0D1B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C0D1B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C0D1B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C0D1B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C0D1B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C0D1B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C0D1B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C0D1B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3E98C9"/>
        </a:buClr>
        <a:buFont typeface="Arial" panose="020B0604020202020204" pitchFamily="34" charset="0"/>
        <a:buChar char="•"/>
        <a:defRPr sz="3200" kern="1200">
          <a:solidFill>
            <a:srgbClr val="748A96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E98C9"/>
        </a:buClr>
        <a:buFont typeface="Arial" panose="020B0604020202020204" pitchFamily="34" charset="0"/>
        <a:buChar char="–"/>
        <a:defRPr sz="2800" kern="1200">
          <a:solidFill>
            <a:srgbClr val="748A96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E98C9"/>
        </a:buClr>
        <a:buFont typeface="Arial" panose="020B0604020202020204" pitchFamily="34" charset="0"/>
        <a:buChar char="•"/>
        <a:defRPr sz="2400" kern="1200">
          <a:solidFill>
            <a:srgbClr val="748A96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E98C9"/>
        </a:buClr>
        <a:buFont typeface="Arial" panose="020B0604020202020204" pitchFamily="34" charset="0"/>
        <a:buChar char="–"/>
        <a:defRPr sz="2000" kern="1200">
          <a:solidFill>
            <a:srgbClr val="748A96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E98C9"/>
        </a:buClr>
        <a:buFont typeface="Arial" panose="020B0604020202020204" pitchFamily="34" charset="0"/>
        <a:buChar char="»"/>
        <a:defRPr sz="2000" kern="1200">
          <a:solidFill>
            <a:srgbClr val="748A96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4" y="92499"/>
            <a:ext cx="2531026" cy="7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500" b="0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288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257300" indent="-342900" algn="l" defTabSz="2880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33" userDrawn="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29" userDrawn="1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5309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87675" y="6423025"/>
            <a:ext cx="4937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988300" y="634841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1000">
                <a:solidFill>
                  <a:srgbClr val="000000"/>
                </a:solidFill>
              </a:rPr>
              <a:t>Seite </a:t>
            </a:r>
            <a:fld id="{DE2D5B27-ADD2-4123-B40E-FB8AAD5F8376}" type="slidenum">
              <a:rPr lang="de-DE" sz="1000">
                <a:solidFill>
                  <a:srgbClr val="000000"/>
                </a:solidFill>
              </a:rPr>
              <a:pPr algn="r"/>
              <a:t>‹Nr.›</a:t>
            </a:fld>
            <a:endParaRPr lang="de-DE" sz="1000">
              <a:solidFill>
                <a:srgbClr val="000000"/>
              </a:solidFill>
            </a:endParaRPr>
          </a:p>
        </p:txBody>
      </p:sp>
      <p:pic>
        <p:nvPicPr>
          <p:cNvPr id="1043" name="Picture 19" descr="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87325"/>
            <a:ext cx="1714500" cy="571500"/>
          </a:xfrm>
          <a:prstGeom prst="rect">
            <a:avLst/>
          </a:prstGeom>
          <a:noFill/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5288" y="920750"/>
            <a:ext cx="8355012" cy="131763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95288" y="6346825"/>
            <a:ext cx="2420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r>
              <a:rPr lang="de-DE" sz="1000">
                <a:solidFill>
                  <a:srgbClr val="000000"/>
                </a:solidFill>
              </a:rPr>
              <a:t>Kanton Schaffhausen </a:t>
            </a:r>
          </a:p>
          <a:p>
            <a:r>
              <a:rPr lang="de-DE" sz="1000">
                <a:solidFill>
                  <a:srgbClr val="000000"/>
                </a:solidFill>
              </a:rPr>
              <a:t>Gesundheitsamt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95288" y="6259513"/>
            <a:ext cx="8355012" cy="69850"/>
          </a:xfrm>
          <a:prstGeom prst="rect">
            <a:avLst/>
          </a:prstGeom>
          <a:gradFill rotWithShape="0">
            <a:gsLst>
              <a:gs pos="0">
                <a:srgbClr val="FFEE0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de-CH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354013" algn="l" rtl="0" eaLnBrk="1" fontAlgn="base" hangingPunct="1">
        <a:spcBef>
          <a:spcPct val="20000"/>
        </a:spcBef>
        <a:spcAft>
          <a:spcPct val="20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68400" indent="-455613" algn="l" rtl="0" eaLnBrk="1" fontAlgn="base" hangingPunct="1">
        <a:spcBef>
          <a:spcPct val="20000"/>
        </a:spcBef>
        <a:spcAft>
          <a:spcPct val="20000"/>
        </a:spcAft>
        <a:buChar char="o"/>
        <a:defRPr sz="20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651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588662"/>
            <a:ext cx="7772400" cy="982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</a:pPr>
            <a:endParaRPr lang="de-DE" sz="3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28663"/>
            <a:ext cx="8064502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kumimoji="0" lang="de-CH" sz="28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Mastertitelformat bearbeiten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51657"/>
            <a:ext cx="8058370" cy="465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49" y="6509477"/>
            <a:ext cx="8064501" cy="13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6" y="117636"/>
            <a:ext cx="1562634" cy="48019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545880" y="6593841"/>
            <a:ext cx="6559595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Kostenfaktoren und Ertragslage eines Spitals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784984" y="6593841"/>
            <a:ext cx="6523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/>
              </a:rPr>
              <a:t>26.10.2018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355972" y="6593841"/>
            <a:ext cx="24827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FF2771-4D96-4E27-97D1-ACE0F9E590A2}" type="slidenum">
              <a:rPr lang="de-DE" sz="800" b="1" smtClean="0">
                <a:solidFill>
                  <a:srgbClr val="000000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4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68288" indent="-268288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268288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54037" indent="-285750" algn="l" defTabSz="288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tabLst>
          <a:tab pos="536575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911">
          <p15:clr>
            <a:srgbClr val="F26B43"/>
          </p15:clr>
        </p15:guide>
        <p15:guide id="2" pos="2835">
          <p15:clr>
            <a:srgbClr val="F26B43"/>
          </p15:clr>
        </p15:guide>
        <p15:guide id="3" orient="horz" pos="1736">
          <p15:clr>
            <a:srgbClr val="F26B43"/>
          </p15:clr>
        </p15:guide>
        <p15:guide id="4" orient="horz" pos="275">
          <p15:clr>
            <a:srgbClr val="F26B43"/>
          </p15:clr>
        </p15:guide>
        <p15:guide id="5" pos="340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162">
          <p15:clr>
            <a:srgbClr val="F26B43"/>
          </p15:clr>
        </p15:guide>
        <p15:guide id="9" pos="5420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dk-cds.ch/" TargetMode="External"/><Relationship Id="rId1" Type="http://schemas.openxmlformats.org/officeDocument/2006/relationships/slideLayout" Target="../slideLayouts/slideLayout5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52737"/>
            <a:ext cx="7772400" cy="2088232"/>
          </a:xfrm>
        </p:spPr>
        <p:txBody>
          <a:bodyPr/>
          <a:lstStyle/>
          <a:p>
            <a:r>
              <a:rPr lang="de-CH" altLang="de-DE" dirty="0" smtClean="0"/>
              <a:t>Herzlich willkommen zur Tagung 2018</a:t>
            </a:r>
            <a:br>
              <a:rPr lang="de-CH" altLang="de-DE" dirty="0" smtClean="0"/>
            </a:br>
            <a:r>
              <a:rPr lang="de-CH" altLang="de-DE" dirty="0" smtClean="0"/>
              <a:t>der Interparlamentarischen Konferenz</a:t>
            </a:r>
            <a:br>
              <a:rPr lang="de-CH" altLang="de-DE" dirty="0" smtClean="0"/>
            </a:br>
            <a:r>
              <a:rPr lang="de-CH" altLang="de-DE" dirty="0" smtClean="0"/>
              <a:t>der Nordwestschweiz</a:t>
            </a:r>
            <a:endParaRPr lang="de-CH" alt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212976"/>
            <a:ext cx="7775575" cy="3384376"/>
          </a:xfrm>
        </p:spPr>
        <p:txBody>
          <a:bodyPr/>
          <a:lstStyle/>
          <a:p>
            <a:pPr algn="l"/>
            <a:r>
              <a:rPr lang="de-DE" b="1" i="1" dirty="0"/>
              <a:t>Einflussmöglichkeiten der Kantonsparlamente auf das Gesundheitswesen</a:t>
            </a:r>
            <a:br>
              <a:rPr lang="de-DE" b="1" i="1" dirty="0"/>
            </a:br>
            <a:r>
              <a:rPr lang="de-DE" b="1" i="1" dirty="0"/>
              <a:t>Politik und Anbieter im Spannungsfeld zwischen Markt und </a:t>
            </a:r>
            <a:r>
              <a:rPr lang="de-DE" b="1" i="1" dirty="0" smtClean="0"/>
              <a:t>Planung</a:t>
            </a:r>
          </a:p>
          <a:p>
            <a:pPr algn="l"/>
            <a:endParaRPr lang="de-DE" b="1" dirty="0" smtClean="0">
              <a:solidFill>
                <a:srgbClr val="FF0000"/>
              </a:solidFill>
            </a:endParaRPr>
          </a:p>
          <a:p>
            <a:pPr algn="l"/>
            <a:endParaRPr lang="de-DE" b="1" dirty="0">
              <a:solidFill>
                <a:srgbClr val="FF0000"/>
              </a:solidFill>
            </a:endParaRPr>
          </a:p>
          <a:p>
            <a:pPr algn="l"/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Patienten </a:t>
            </a:r>
            <a:r>
              <a:rPr lang="de-DE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bluten für Tarifstreit am Basler </a:t>
            </a:r>
            <a:r>
              <a:rPr lang="de-DE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Unispital</a:t>
            </a:r>
            <a:r>
              <a:rPr lang="de-DE" sz="36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sz="36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sz="2400" dirty="0" smtClean="0">
                <a:ea typeface="Times New Roman" charset="0"/>
                <a:cs typeface="Times New Roman" charset="0"/>
              </a:rPr>
              <a:t>NZZ, 23.6.18</a:t>
            </a:r>
            <a:br>
              <a:rPr lang="de-DE" sz="2400" dirty="0" smtClean="0">
                <a:ea typeface="Times New Roman" charset="0"/>
                <a:cs typeface="Times New Roman" charset="0"/>
              </a:rPr>
            </a:br>
            <a:r>
              <a:rPr lang="de-DE" sz="24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24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de-CH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5349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dirty="0" smtClean="0">
                <a:latin typeface="Times New Roman" charset="0"/>
                <a:ea typeface="Times New Roman" charset="0"/>
                <a:cs typeface="Times New Roman" charset="0"/>
              </a:rPr>
              <a:t>... </a:t>
            </a:r>
            <a:r>
              <a:rPr lang="de-DE" dirty="0" smtClean="0"/>
              <a:t>Die </a:t>
            </a:r>
            <a:r>
              <a:rPr lang="de-DE" dirty="0"/>
              <a:t>Krankenkassen und das Unispital Basel </a:t>
            </a:r>
            <a:r>
              <a:rPr lang="de-DE" dirty="0" smtClean="0"/>
              <a:t>streiten um die Kosten für halbprivat und privat Versicherte. </a:t>
            </a:r>
            <a:r>
              <a:rPr lang="de-DE" dirty="0"/>
              <a:t>Patienten zahlen die Zeche wegen des vertraglosen Zustands</a:t>
            </a:r>
            <a:r>
              <a:rPr lang="de-DE" dirty="0" smtClean="0"/>
              <a:t>...</a:t>
            </a: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dirty="0"/>
              <a:t/>
            </a:r>
            <a:br>
              <a:rPr lang="de-DE" dirty="0"/>
            </a:br>
            <a:endParaRPr lang="de-D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10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795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sz="24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24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sz="3600" dirty="0" smtClean="0">
                <a:ea typeface="Arial Hebrew" charset="-79"/>
                <a:cs typeface="Arial Hebrew" charset="-79"/>
              </a:rPr>
              <a:t>Ich lasse bewusst offen, wer im Recht ist</a:t>
            </a:r>
            <a:r>
              <a:rPr lang="de-DE" sz="3600" dirty="0">
                <a:latin typeface="Arial Hebrew" charset="-79"/>
                <a:ea typeface="Arial Hebrew" charset="-79"/>
                <a:cs typeface="Arial Hebrew" charset="-79"/>
              </a:rPr>
              <a:t/>
            </a:r>
            <a:br>
              <a:rPr lang="de-DE" sz="3600" dirty="0">
                <a:latin typeface="Arial Hebrew" charset="-79"/>
                <a:ea typeface="Arial Hebrew" charset="-79"/>
                <a:cs typeface="Arial Hebrew" charset="-79"/>
              </a:rPr>
            </a:br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de-CH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814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dirty="0"/>
              <a:t/>
            </a:r>
            <a:br>
              <a:rPr lang="de-DE" dirty="0"/>
            </a:br>
            <a:endParaRPr lang="de-D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11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031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0712"/>
            <a:ext cx="8229600" cy="1512144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  <a:ea typeface="Arial Hebrew" charset="-79"/>
                <a:cs typeface="Arial Hebrew" charset="-79"/>
              </a:rPr>
              <a:t>Streit zwischen Krankenversicherungen und Krankenhäusern ist...</a:t>
            </a:r>
            <a:endParaRPr lang="de-CH" dirty="0">
              <a:solidFill>
                <a:srgbClr val="FF0000"/>
              </a:solidFill>
              <a:ea typeface="Arial Hebrew" charset="-79"/>
              <a:cs typeface="Arial Hebrew" charset="-79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81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>Unzumutbar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 für Patientinnen und Patienten, weil...</a:t>
            </a:r>
            <a:br>
              <a:rPr lang="de-DE" dirty="0" smtClean="0">
                <a:latin typeface="Arial" charset="0"/>
                <a:ea typeface="Arial" charset="0"/>
                <a:cs typeface="Arial" charset="0"/>
              </a:rPr>
            </a:br>
            <a:endParaRPr lang="de-DE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>Belastend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 für die Ärztinnen und Ärzte, weil...</a:t>
            </a:r>
          </a:p>
          <a:p>
            <a:pPr>
              <a:lnSpc>
                <a:spcPct val="100000"/>
              </a:lnSpc>
            </a:pPr>
            <a:endParaRPr lang="de-DE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>Verunsichernd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 für Zusatzversicherte, weil...</a:t>
            </a:r>
            <a:br>
              <a:rPr lang="de-DE" dirty="0" smtClean="0">
                <a:latin typeface="Arial" charset="0"/>
                <a:ea typeface="Arial" charset="0"/>
                <a:cs typeface="Arial" charset="0"/>
              </a:rPr>
            </a:br>
            <a:endParaRPr lang="de-DE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>Gefährlich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 für das Gesundheitswesen, weil...</a:t>
            </a:r>
          </a:p>
          <a:p>
            <a:pPr>
              <a:lnSpc>
                <a:spcPct val="100000"/>
              </a:lnSpc>
            </a:pPr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>Schädigend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 für die Versicherungen selbst, weil...</a:t>
            </a:r>
            <a:br>
              <a:rPr lang="de-DE" dirty="0" smtClean="0">
                <a:latin typeface="Arial" charset="0"/>
                <a:ea typeface="Arial" charset="0"/>
                <a:cs typeface="Arial" charset="0"/>
              </a:rPr>
            </a:b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de-DE" dirty="0" smtClean="0">
                <a:latin typeface="Arial" charset="0"/>
                <a:ea typeface="Arial" charset="0"/>
                <a:cs typeface="Arial" charset="0"/>
              </a:rPr>
            </a:br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12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228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323" y="332656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  <a:ea typeface="Arial Hebrew" charset="-79"/>
                <a:cs typeface="Arial Hebrew" charset="-79"/>
              </a:rPr>
              <a:t>Thesen</a:t>
            </a:r>
            <a:endParaRPr lang="de-CH" dirty="0">
              <a:solidFill>
                <a:srgbClr val="FF0000"/>
              </a:solidFill>
              <a:ea typeface="Arial Hebrew" charset="-79"/>
              <a:cs typeface="Arial Hebrew" charset="-79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23776"/>
            <a:ext cx="8229600" cy="428148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>Wer krank ist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, muss vor rechtlichen Unsicherheiten geschützt werden</a:t>
            </a: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de-DE" b="1" dirty="0" smtClean="0">
                <a:latin typeface="Arial" charset="0"/>
                <a:ea typeface="Arial" charset="0"/>
                <a:cs typeface="Arial" charset="0"/>
              </a:rPr>
            </a:br>
            <a:endParaRPr lang="de-DE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Die </a:t>
            </a: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>Gefährdung der Zusatzversicherungen 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gefährdet die aktuelle Finanzierung des Gesundheitswesens</a:t>
            </a: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de-DE" b="1" dirty="0" smtClean="0">
                <a:latin typeface="Arial" charset="0"/>
                <a:ea typeface="Arial" charset="0"/>
                <a:cs typeface="Arial" charset="0"/>
              </a:rPr>
            </a:br>
            <a:endParaRPr lang="de-DE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Es braucht eine </a:t>
            </a: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>aktive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>Schlichtungsinstanz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, die angerufen werden und sofort eingreifen kann</a:t>
            </a:r>
            <a:br>
              <a:rPr lang="de-DE" dirty="0" smtClean="0">
                <a:latin typeface="Arial" charset="0"/>
                <a:ea typeface="Arial" charset="0"/>
                <a:cs typeface="Arial" charset="0"/>
              </a:rPr>
            </a:br>
            <a:endParaRPr lang="de-DE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Die </a:t>
            </a:r>
            <a:r>
              <a:rPr lang="de-DE" b="1" dirty="0" smtClean="0">
                <a:latin typeface="Arial" charset="0"/>
                <a:ea typeface="Arial" charset="0"/>
                <a:cs typeface="Arial" charset="0"/>
              </a:rPr>
              <a:t>Abhängigkeit gegenüber Versicherungen 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muss überdacht werden </a:t>
            </a:r>
            <a:br>
              <a:rPr lang="de-DE" dirty="0" smtClean="0">
                <a:latin typeface="Arial" charset="0"/>
                <a:ea typeface="Arial" charset="0"/>
                <a:cs typeface="Arial" charset="0"/>
              </a:rPr>
            </a:br>
            <a:r>
              <a:rPr lang="de-DE" sz="1400" dirty="0" smtClean="0">
                <a:latin typeface="Arial" charset="0"/>
                <a:ea typeface="Arial" charset="0"/>
                <a:cs typeface="Arial" charset="0"/>
              </a:rPr>
              <a:t>Wer über 50 Jahre alt ist, kann faktisch offenbar den Zusatzversicherer kaum noch wechseln</a:t>
            </a:r>
            <a:r>
              <a:rPr lang="de-DE" sz="15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de-DE" sz="1500" dirty="0" smtClean="0">
                <a:latin typeface="Arial" charset="0"/>
                <a:ea typeface="Arial" charset="0"/>
                <a:cs typeface="Arial" charset="0"/>
              </a:rPr>
            </a:br>
            <a:r>
              <a:rPr lang="de-DE" sz="15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de-DE" sz="1500" dirty="0" smtClean="0">
                <a:latin typeface="Arial" charset="0"/>
                <a:ea typeface="Arial" charset="0"/>
                <a:cs typeface="Arial" charset="0"/>
              </a:rPr>
            </a:br>
            <a:endParaRPr lang="de-DE" sz="1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13</a:t>
            </a:fld>
            <a:endParaRPr lang="de-CH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3400425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Die geschilderten Vorkommnisse gefährden Einrichtungen des Gesundheitswesens, welche die Kantone in Jahrzehnten aufgebaut haben </a:t>
            </a:r>
            <a:br>
              <a:rPr lang="de-CH" dirty="0"/>
            </a:br>
            <a:r>
              <a:rPr lang="de-CH" dirty="0"/>
              <a:t>und welche angesichts des Strukturwandels im Gesundheitswesen vor Chancen, aber auch Risiken stehen. </a:t>
            </a:r>
            <a:br>
              <a:rPr lang="de-CH" dirty="0"/>
            </a:br>
            <a:r>
              <a:rPr lang="de-CH" dirty="0">
                <a:solidFill>
                  <a:srgbClr val="FF0000"/>
                </a:solidFill>
              </a:rPr>
              <a:t>Da sind die geschilderten Vorkommnisse pures Gift.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smtClean="0"/>
              <a:t>ANLASS</a:t>
            </a:r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14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296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Referat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dirty="0" smtClean="0">
                <a:latin typeface="+mj-lt"/>
              </a:rPr>
              <a:t>Uwe </a:t>
            </a:r>
            <a:r>
              <a:rPr lang="de-DE" sz="2800" b="1" dirty="0">
                <a:latin typeface="+mj-lt"/>
              </a:rPr>
              <a:t>E. </a:t>
            </a:r>
            <a:r>
              <a:rPr lang="de-DE" sz="2800" b="1" dirty="0" err="1">
                <a:latin typeface="+mj-lt"/>
              </a:rPr>
              <a:t>Jocham</a:t>
            </a:r>
            <a:r>
              <a:rPr lang="de-DE" sz="2800" b="1" dirty="0">
                <a:latin typeface="+mj-lt"/>
              </a:rPr>
              <a:t>, Dr. h.c., Verwaltungsratspräsident und Direktionspräsident der </a:t>
            </a:r>
            <a:r>
              <a:rPr lang="de-DE" sz="2800" b="1" dirty="0" smtClean="0">
                <a:latin typeface="+mj-lt"/>
              </a:rPr>
              <a:t>Insel Gruppe</a:t>
            </a:r>
            <a:r>
              <a:rPr lang="de-CH" sz="2800" b="1" dirty="0">
                <a:latin typeface="+mj-lt"/>
              </a:rPr>
              <a:t>: «Kostenfaktoren und Ertragslage einer Spitalgruppe»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smtClean="0"/>
              <a:t>ANLASS</a:t>
            </a:r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15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858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Kostenfaktoren und Ertragslage</a:t>
            </a:r>
            <a:br>
              <a:rPr lang="de-CH" dirty="0" smtClean="0"/>
            </a:br>
            <a:r>
              <a:rPr lang="de-CH" dirty="0" smtClean="0"/>
              <a:t>eines Spitals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IPK-Informationstagung, Dr. h.c. U. E. Jocham, 26.10.2018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29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1" indent="-342900">
              <a:buFont typeface="+mj-lt"/>
              <a:buAutoNum type="arabicPeriod"/>
            </a:pPr>
            <a:endParaRPr lang="de-CH" sz="2000" dirty="0" smtClean="0"/>
          </a:p>
          <a:p>
            <a:pPr marL="342900" lvl="1" indent="-342900">
              <a:buFont typeface="+mj-lt"/>
              <a:buAutoNum type="arabicPeriod"/>
            </a:pPr>
            <a:r>
              <a:rPr lang="de-CH" sz="2000" dirty="0" smtClean="0"/>
              <a:t>Vorstellung Insel Gruppe</a:t>
            </a:r>
          </a:p>
          <a:p>
            <a:pPr marL="342900" lvl="1" indent="-342900">
              <a:buFont typeface="+mj-lt"/>
              <a:buAutoNum type="arabicPeriod"/>
            </a:pPr>
            <a:endParaRPr lang="de-CH" sz="2000" dirty="0"/>
          </a:p>
          <a:p>
            <a:pPr marL="342900" lvl="1" indent="-342900">
              <a:buFont typeface="+mj-lt"/>
              <a:buAutoNum type="arabicPeriod"/>
            </a:pPr>
            <a:r>
              <a:rPr lang="de-CH" sz="2000" dirty="0" smtClean="0"/>
              <a:t>Ertragslage</a:t>
            </a:r>
          </a:p>
          <a:p>
            <a:pPr marL="623888" lvl="1" indent="-263525">
              <a:tabLst>
                <a:tab pos="720725" algn="l"/>
              </a:tabLst>
            </a:pPr>
            <a:r>
              <a:rPr lang="de-CH" sz="2000" dirty="0" smtClean="0"/>
              <a:t>Übersicht</a:t>
            </a:r>
          </a:p>
          <a:p>
            <a:pPr marL="623888" lvl="1" indent="-263525">
              <a:tabLst>
                <a:tab pos="720725" algn="l"/>
              </a:tabLst>
            </a:pPr>
            <a:r>
              <a:rPr lang="de-CH" sz="2000" dirty="0" smtClean="0"/>
              <a:t>SwissDRG</a:t>
            </a:r>
          </a:p>
          <a:p>
            <a:pPr marL="623888" lvl="1" indent="-263525">
              <a:tabLst>
                <a:tab pos="720725" algn="l"/>
              </a:tabLst>
            </a:pPr>
            <a:r>
              <a:rPr lang="de-CH" sz="2000" dirty="0" smtClean="0"/>
              <a:t>TARMED</a:t>
            </a:r>
          </a:p>
          <a:p>
            <a:pPr marL="623888" lvl="1" indent="-263525">
              <a:tabLst>
                <a:tab pos="720725" algn="l"/>
              </a:tabLst>
            </a:pPr>
            <a:r>
              <a:rPr lang="de-CH" sz="2000" dirty="0" smtClean="0"/>
              <a:t>Gemeinwirtschaftliche Leistungen</a:t>
            </a:r>
          </a:p>
          <a:p>
            <a:pPr marL="342900" lvl="1" indent="-342900">
              <a:buFont typeface="+mj-lt"/>
              <a:buAutoNum type="arabicPeriod"/>
            </a:pPr>
            <a:endParaRPr lang="de-CH" sz="2000" dirty="0"/>
          </a:p>
          <a:p>
            <a:pPr marL="360363" lvl="1" indent="-360363">
              <a:buFont typeface="+mj-lt"/>
              <a:buAutoNum type="arabicPeriod" startAt="3"/>
            </a:pPr>
            <a:r>
              <a:rPr lang="de-CH" sz="2000" dirty="0"/>
              <a:t>Kostenstruktur</a:t>
            </a:r>
          </a:p>
          <a:p>
            <a:pPr marL="623888" lvl="1" indent="-263525">
              <a:tabLst>
                <a:tab pos="720725" algn="l"/>
              </a:tabLst>
            </a:pPr>
            <a:r>
              <a:rPr lang="de-CH" sz="2000" dirty="0" smtClean="0"/>
              <a:t>Übersicht</a:t>
            </a:r>
          </a:p>
          <a:p>
            <a:pPr marL="623888" lvl="1" indent="-263525">
              <a:tabLst>
                <a:tab pos="720725" algn="l"/>
              </a:tabLst>
            </a:pPr>
            <a:r>
              <a:rPr lang="de-CH" sz="2000" dirty="0" smtClean="0"/>
              <a:t>Entwicklungsmassnahmen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2321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Standorte der Insel Gruppe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9" y="1269894"/>
            <a:ext cx="8295637" cy="52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Grösstes medizinisches Vollversorgungssystem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spcBef>
                <a:spcPts val="300"/>
              </a:spcBef>
            </a:pPr>
            <a:r>
              <a:rPr lang="de-CH" sz="2200" dirty="0"/>
              <a:t>Führendes medizinisches Vollversorgungssystem der Schweiz</a:t>
            </a:r>
          </a:p>
          <a:p>
            <a:pPr lvl="1">
              <a:spcBef>
                <a:spcPts val="300"/>
              </a:spcBef>
            </a:pPr>
            <a:r>
              <a:rPr lang="de-CH" sz="2200" dirty="0"/>
              <a:t>Anzahl Betten: </a:t>
            </a:r>
            <a:r>
              <a:rPr lang="de-CH" sz="2200" dirty="0" smtClean="0"/>
              <a:t>1'700 </a:t>
            </a:r>
            <a:r>
              <a:rPr lang="de-CH" sz="2200" dirty="0"/>
              <a:t>(stationär und ambulant)</a:t>
            </a:r>
          </a:p>
          <a:p>
            <a:pPr lvl="1">
              <a:spcBef>
                <a:spcPts val="300"/>
              </a:spcBef>
            </a:pPr>
            <a:r>
              <a:rPr lang="de-CH" sz="2200" dirty="0"/>
              <a:t>Anzahl Operationssäle: </a:t>
            </a:r>
            <a:r>
              <a:rPr lang="de-CH" sz="2200" dirty="0" smtClean="0"/>
              <a:t>40</a:t>
            </a:r>
          </a:p>
          <a:p>
            <a:pPr lvl="1">
              <a:spcBef>
                <a:spcPts val="300"/>
              </a:spcBef>
            </a:pPr>
            <a:endParaRPr lang="de-CH" sz="2200" dirty="0"/>
          </a:p>
          <a:p>
            <a:pPr>
              <a:spcBef>
                <a:spcPts val="300"/>
              </a:spcBef>
            </a:pPr>
            <a:r>
              <a:rPr lang="de-CH" sz="2200" b="1" dirty="0" smtClean="0"/>
              <a:t>Geschäftsjahr 2017</a:t>
            </a:r>
          </a:p>
          <a:p>
            <a:pPr lvl="1">
              <a:spcBef>
                <a:spcPts val="300"/>
              </a:spcBef>
            </a:pPr>
            <a:r>
              <a:rPr lang="de-CH" sz="2200" dirty="0" smtClean="0"/>
              <a:t>778'704 </a:t>
            </a:r>
            <a:r>
              <a:rPr lang="de-CH" sz="2200" dirty="0"/>
              <a:t>ambulante Konsultationen</a:t>
            </a:r>
          </a:p>
          <a:p>
            <a:pPr lvl="1">
              <a:spcBef>
                <a:spcPts val="300"/>
              </a:spcBef>
            </a:pPr>
            <a:r>
              <a:rPr lang="de-CH" sz="2200" dirty="0" smtClean="0"/>
              <a:t>61'773 </a:t>
            </a:r>
            <a:r>
              <a:rPr lang="de-CH" sz="2200" dirty="0"/>
              <a:t>akutstationäre Patienten</a:t>
            </a:r>
          </a:p>
          <a:p>
            <a:pPr lvl="1">
              <a:spcBef>
                <a:spcPts val="300"/>
              </a:spcBef>
            </a:pPr>
            <a:r>
              <a:rPr lang="de-CH" sz="2200" dirty="0"/>
              <a:t>Weitere </a:t>
            </a:r>
            <a:r>
              <a:rPr lang="de-CH" sz="2200" dirty="0" smtClean="0"/>
              <a:t>1'374 </a:t>
            </a:r>
            <a:r>
              <a:rPr lang="de-CH" sz="2200" dirty="0"/>
              <a:t>in der stationären Rehabilitation</a:t>
            </a:r>
          </a:p>
          <a:p>
            <a:pPr lvl="1">
              <a:spcBef>
                <a:spcPts val="300"/>
              </a:spcBef>
            </a:pPr>
            <a:r>
              <a:rPr lang="de-CH" sz="2200" dirty="0"/>
              <a:t>Betriebsertrag </a:t>
            </a:r>
            <a:r>
              <a:rPr lang="de-CH" sz="2200" dirty="0" smtClean="0"/>
              <a:t>MCHF 1'637</a:t>
            </a:r>
          </a:p>
          <a:p>
            <a:pPr lvl="1">
              <a:spcBef>
                <a:spcPts val="300"/>
              </a:spcBef>
            </a:pPr>
            <a:r>
              <a:rPr lang="de-CH" sz="2200" dirty="0" smtClean="0"/>
              <a:t>Jahresergebnis MCHF 13.5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2836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 smtClean="0"/>
              <a:t>IPK-Tagung 2018</a:t>
            </a:r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B176-BB66-463A-8BD8-96E1C1ACE5C2}" type="slidenum">
              <a:rPr lang="de-CH" altLang="de-DE"/>
              <a:pPr/>
              <a:t>2</a:t>
            </a:fld>
            <a:endParaRPr lang="de-CH" altLang="de-DE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CH" alt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b="1" dirty="0">
                <a:latin typeface="+mj-lt"/>
              </a:rPr>
              <a:t>Grussbotschaft von </a:t>
            </a:r>
            <a:r>
              <a:rPr lang="de-CH" sz="2800" b="1" dirty="0" smtClean="0">
                <a:latin typeface="+mj-lt"/>
              </a:rPr>
              <a:t>Dr. </a:t>
            </a:r>
            <a:r>
              <a:rPr lang="de-DE" sz="2800" b="1" dirty="0" smtClean="0">
                <a:latin typeface="+mj-lt"/>
              </a:rPr>
              <a:t>Bernhard </a:t>
            </a:r>
            <a:r>
              <a:rPr lang="de-DE" sz="2800" b="1" dirty="0">
                <a:latin typeface="+mj-lt"/>
              </a:rPr>
              <a:t>Scholl, </a:t>
            </a:r>
            <a:r>
              <a:rPr lang="de-DE" sz="2800" b="1" dirty="0" err="1">
                <a:latin typeface="+mj-lt"/>
              </a:rPr>
              <a:t>Grossratspräsident</a:t>
            </a:r>
            <a:r>
              <a:rPr lang="de-DE" sz="2800" b="1" dirty="0">
                <a:latin typeface="+mj-lt"/>
              </a:rPr>
              <a:t> des Kantons Aargau</a:t>
            </a:r>
            <a:endParaRPr lang="de-CH" altLang="de-DE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Menschen hinter den Zahlen und Fakten</a:t>
            </a:r>
            <a:endParaRPr lang="de-CH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37969"/>
              </p:ext>
            </p:extLst>
          </p:nvPr>
        </p:nvGraphicFramePr>
        <p:xfrm>
          <a:off x="5670341" y="1534039"/>
          <a:ext cx="3175792" cy="1651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838">
                  <a:extLst>
                    <a:ext uri="{9D8B030D-6E8A-4147-A177-3AD203B41FA5}">
                      <a16:colId xmlns:a16="http://schemas.microsoft.com/office/drawing/2014/main" xmlns="" val="776739603"/>
                    </a:ext>
                  </a:extLst>
                </a:gridCol>
                <a:gridCol w="918993">
                  <a:extLst>
                    <a:ext uri="{9D8B030D-6E8A-4147-A177-3AD203B41FA5}">
                      <a16:colId xmlns:a16="http://schemas.microsoft.com/office/drawing/2014/main" xmlns="" val="379956413"/>
                    </a:ext>
                  </a:extLst>
                </a:gridCol>
                <a:gridCol w="822961">
                  <a:extLst>
                    <a:ext uri="{9D8B030D-6E8A-4147-A177-3AD203B41FA5}">
                      <a16:colId xmlns:a16="http://schemas.microsoft.com/office/drawing/2014/main" xmlns="" val="1573899658"/>
                    </a:ext>
                  </a:extLst>
                </a:gridCol>
              </a:tblGrid>
              <a:tr h="27531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u="none" strike="noStrike" dirty="0">
                          <a:effectLst/>
                        </a:rPr>
                        <a:t>S</a:t>
                      </a:r>
                      <a:r>
                        <a:rPr lang="de-CH" sz="1200" u="none" strike="noStrike" dirty="0" smtClean="0">
                          <a:effectLst/>
                        </a:rPr>
                        <a:t>chweizerisch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u="none" strike="noStrike" dirty="0">
                          <a:effectLst/>
                        </a:rPr>
                        <a:t>8'290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u="none" strike="noStrike" dirty="0" smtClean="0">
                          <a:effectLst/>
                        </a:rPr>
                        <a:t>76.4 %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01492502"/>
                  </a:ext>
                </a:extLst>
              </a:tr>
              <a:tr h="27531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u="none" strike="noStrike" dirty="0">
                          <a:effectLst/>
                        </a:rPr>
                        <a:t>D</a:t>
                      </a:r>
                      <a:r>
                        <a:rPr lang="de-CH" sz="1200" u="none" strike="noStrike" dirty="0" smtClean="0">
                          <a:effectLst/>
                        </a:rPr>
                        <a:t>eutsch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u="none" strike="noStrike" dirty="0">
                          <a:effectLst/>
                        </a:rPr>
                        <a:t>1'075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u="none" strike="noStrike" dirty="0" smtClean="0">
                          <a:effectLst/>
                        </a:rPr>
                        <a:t>9.9 %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52660046"/>
                  </a:ext>
                </a:extLst>
              </a:tr>
              <a:tr h="27531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u="none" strike="noStrike" dirty="0">
                          <a:effectLst/>
                        </a:rPr>
                        <a:t>P</a:t>
                      </a:r>
                      <a:r>
                        <a:rPr lang="de-CH" sz="1200" u="none" strike="noStrike" dirty="0" smtClean="0">
                          <a:effectLst/>
                        </a:rPr>
                        <a:t>ortugiesisch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u="none" strike="noStrike" dirty="0">
                          <a:effectLst/>
                        </a:rPr>
                        <a:t>189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u="none" strike="noStrike" dirty="0" smtClean="0">
                          <a:effectLst/>
                        </a:rPr>
                        <a:t>1.7 %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27490300"/>
                  </a:ext>
                </a:extLst>
              </a:tr>
              <a:tr h="27531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u="none" strike="noStrike" dirty="0">
                          <a:effectLst/>
                        </a:rPr>
                        <a:t>I</a:t>
                      </a:r>
                      <a:r>
                        <a:rPr lang="de-CH" sz="1200" u="none" strike="noStrike" dirty="0" smtClean="0">
                          <a:effectLst/>
                        </a:rPr>
                        <a:t>talienisch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u="none" strike="noStrike" dirty="0">
                          <a:effectLst/>
                        </a:rPr>
                        <a:t>158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u="none" strike="noStrike" dirty="0" smtClean="0">
                          <a:effectLst/>
                        </a:rPr>
                        <a:t>1.5 %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80656781"/>
                  </a:ext>
                </a:extLst>
              </a:tr>
              <a:tr h="27531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u="none" strike="noStrike" dirty="0">
                          <a:effectLst/>
                        </a:rPr>
                        <a:t>S</a:t>
                      </a:r>
                      <a:r>
                        <a:rPr lang="de-CH" sz="1200" u="none" strike="noStrike" dirty="0" smtClean="0">
                          <a:effectLst/>
                        </a:rPr>
                        <a:t>panisch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u="none" strike="noStrike" dirty="0">
                          <a:effectLst/>
                        </a:rPr>
                        <a:t>141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u="none" strike="noStrike" dirty="0" smtClean="0">
                          <a:effectLst/>
                        </a:rPr>
                        <a:t>1.3 %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0138958"/>
                  </a:ext>
                </a:extLst>
              </a:tr>
              <a:tr h="27531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u="none" strike="noStrike" dirty="0">
                          <a:effectLst/>
                        </a:rPr>
                        <a:t>Ö</a:t>
                      </a:r>
                      <a:r>
                        <a:rPr lang="de-CH" sz="1200" u="none" strike="noStrike" dirty="0" smtClean="0">
                          <a:effectLst/>
                        </a:rPr>
                        <a:t>sterreichisch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u="none" strike="noStrike" dirty="0">
                          <a:effectLst/>
                        </a:rPr>
                        <a:t>113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u="none" strike="noStrike" dirty="0" smtClean="0">
                          <a:effectLst/>
                        </a:rPr>
                        <a:t>1.0 %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06069897"/>
                  </a:ext>
                </a:extLst>
              </a:tr>
            </a:tbl>
          </a:graphicData>
        </a:graphic>
      </p:graphicFrame>
      <p:grpSp>
        <p:nvGrpSpPr>
          <p:cNvPr id="13" name="Gruppieren 12"/>
          <p:cNvGrpSpPr/>
          <p:nvPr/>
        </p:nvGrpSpPr>
        <p:grpSpPr>
          <a:xfrm>
            <a:off x="2788643" y="2116271"/>
            <a:ext cx="2412806" cy="1454674"/>
            <a:chOff x="8962392" y="660783"/>
            <a:chExt cx="2412806" cy="1454674"/>
          </a:xfrm>
        </p:grpSpPr>
        <p:sp>
          <p:nvSpPr>
            <p:cNvPr id="14" name="Textfeld 13"/>
            <p:cNvSpPr txBox="1"/>
            <p:nvPr/>
          </p:nvSpPr>
          <p:spPr>
            <a:xfrm>
              <a:off x="9034400" y="1469128"/>
              <a:ext cx="2340798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CH" dirty="0">
                  <a:solidFill>
                    <a:srgbClr val="000000"/>
                  </a:solidFill>
                  <a:latin typeface="Arial" panose="020B0604020202020204"/>
                </a:rPr>
                <a:t>Mitarbeitende </a:t>
              </a:r>
              <a:br>
                <a:rPr lang="de-CH" dirty="0">
                  <a:solidFill>
                    <a:srgbClr val="000000"/>
                  </a:solidFill>
                  <a:latin typeface="Arial" panose="020B0604020202020204"/>
                </a:rPr>
              </a:br>
              <a:r>
                <a:rPr lang="de-CH" dirty="0">
                  <a:solidFill>
                    <a:srgbClr val="000000"/>
                  </a:solidFill>
                  <a:latin typeface="Arial" panose="020B0604020202020204"/>
                </a:rPr>
                <a:t>aus rund 92 Nationen</a:t>
              </a:r>
              <a:endParaRPr lang="de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8962392" y="660783"/>
              <a:ext cx="2304256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CH" sz="4800" dirty="0" smtClean="0">
                  <a:solidFill>
                    <a:srgbClr val="009770"/>
                  </a:solidFill>
                  <a:latin typeface="Arial" panose="020B0604020202020204"/>
                </a:rPr>
                <a:t>10'750</a:t>
              </a:r>
              <a:endParaRPr lang="de-CH" sz="4800" dirty="0">
                <a:solidFill>
                  <a:srgbClr val="00977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4595284" y="4082992"/>
            <a:ext cx="3591786" cy="2169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000000"/>
                </a:solidFill>
                <a:latin typeface="Arial" panose="020B0604020202020204"/>
              </a:rPr>
              <a:t>Über </a:t>
            </a:r>
            <a:br>
              <a:rPr lang="de-CH" dirty="0">
                <a:solidFill>
                  <a:srgbClr val="000000"/>
                </a:solidFill>
                <a:latin typeface="Arial" panose="020B0604020202020204"/>
              </a:rPr>
            </a:br>
            <a:endParaRPr lang="de-CH" sz="900" dirty="0">
              <a:solidFill>
                <a:srgbClr val="000000"/>
              </a:solidFill>
              <a:latin typeface="Arial" panose="020B0604020202020204"/>
            </a:endParaRP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CH" sz="4800" dirty="0" smtClean="0">
                <a:solidFill>
                  <a:srgbClr val="95C11F"/>
                </a:solidFill>
                <a:latin typeface="Arial" panose="020B0604020202020204"/>
              </a:rPr>
              <a:t>15'800</a:t>
            </a:r>
            <a:r>
              <a:rPr lang="de-CH" sz="900" dirty="0">
                <a:solidFill>
                  <a:srgbClr val="D60093"/>
                </a:solidFill>
                <a:latin typeface="Arial" panose="020B0604020202020204"/>
              </a:rPr>
              <a:t/>
            </a:r>
            <a:br>
              <a:rPr lang="de-CH" sz="900" dirty="0">
                <a:solidFill>
                  <a:srgbClr val="D60093"/>
                </a:solidFill>
                <a:latin typeface="Arial" panose="020B0604020202020204"/>
              </a:rPr>
            </a:br>
            <a:r>
              <a:rPr lang="de-CH" sz="1000" dirty="0">
                <a:solidFill>
                  <a:srgbClr val="D60093"/>
                </a:solidFill>
                <a:latin typeface="Arial" panose="020B0604020202020204"/>
              </a:rPr>
              <a:t/>
            </a:r>
            <a:br>
              <a:rPr lang="de-CH" sz="1000" dirty="0">
                <a:solidFill>
                  <a:srgbClr val="D60093"/>
                </a:solidFill>
                <a:latin typeface="Arial" panose="020B0604020202020204"/>
              </a:rPr>
            </a:br>
            <a:r>
              <a:rPr lang="de-CH" dirty="0" smtClean="0">
                <a:solidFill>
                  <a:srgbClr val="000000"/>
                </a:solidFill>
                <a:latin typeface="Arial" panose="020B0604020202020204"/>
              </a:rPr>
              <a:t>Praktikums- / Ausbildungswochen </a:t>
            </a:r>
            <a:r>
              <a:rPr lang="de-CH" dirty="0">
                <a:solidFill>
                  <a:srgbClr val="000000"/>
                </a:solidFill>
                <a:latin typeface="Arial" panose="020B0604020202020204"/>
              </a:rPr>
              <a:t>Tertiärstufe 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CH" sz="1400" dirty="0">
                <a:solidFill>
                  <a:srgbClr val="000000"/>
                </a:solidFill>
                <a:latin typeface="Arial" panose="020B0604020202020204"/>
              </a:rPr>
              <a:t>(med. und andere Berufe)</a:t>
            </a:r>
            <a:endParaRPr lang="de-CH" dirty="0">
              <a:solidFill>
                <a:srgbClr val="000000"/>
              </a:solidFill>
              <a:latin typeface="Arial" panose="020B0604020202020204"/>
              <a:sym typeface="Arial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1130437" y="4475408"/>
            <a:ext cx="2354533" cy="1795709"/>
            <a:chOff x="9515295" y="2433740"/>
            <a:chExt cx="2354533" cy="1795709"/>
          </a:xfrm>
        </p:grpSpPr>
        <p:sp>
          <p:nvSpPr>
            <p:cNvPr id="18" name="Textfeld 17"/>
            <p:cNvSpPr txBox="1"/>
            <p:nvPr/>
          </p:nvSpPr>
          <p:spPr>
            <a:xfrm>
              <a:off x="9515295" y="3367677"/>
              <a:ext cx="2354533" cy="861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CH" dirty="0">
                  <a:solidFill>
                    <a:srgbClr val="000000"/>
                  </a:solidFill>
                  <a:latin typeface="Arial" panose="020B0604020202020204"/>
                </a:rPr>
                <a:t>Lernende in </a:t>
              </a:r>
            </a:p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CH" dirty="0">
                  <a:solidFill>
                    <a:srgbClr val="000000"/>
                  </a:solidFill>
                  <a:latin typeface="Arial" panose="020B0604020202020204"/>
                </a:rPr>
                <a:t>15 Berufsrichtungen </a:t>
              </a:r>
            </a:p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CH" sz="1400" dirty="0">
                  <a:solidFill>
                    <a:srgbClr val="000000"/>
                  </a:solidFill>
                  <a:latin typeface="Arial" panose="020B0604020202020204"/>
                </a:rPr>
                <a:t>(Sekundarstufe II)</a:t>
              </a:r>
              <a:endParaRPr lang="de-CH" sz="1400" dirty="0">
                <a:solidFill>
                  <a:srgbClr val="000000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9515295" y="2433740"/>
              <a:ext cx="1284785" cy="1384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endParaRPr lang="de-CH" sz="9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CH" sz="4800" dirty="0">
                  <a:solidFill>
                    <a:srgbClr val="666F77"/>
                  </a:solidFill>
                  <a:latin typeface="Arial" panose="020B0604020202020204"/>
                </a:rPr>
                <a:t>298</a:t>
              </a:r>
              <a:r>
                <a:rPr lang="de-CH" sz="5400" dirty="0">
                  <a:solidFill>
                    <a:srgbClr val="D60093"/>
                  </a:solidFill>
                  <a:latin typeface="Arial" panose="020B0604020202020204"/>
                </a:rPr>
                <a:t/>
              </a:r>
              <a:br>
                <a:rPr lang="de-CH" sz="5400" dirty="0">
                  <a:solidFill>
                    <a:srgbClr val="D60093"/>
                  </a:solidFill>
                  <a:latin typeface="Arial" panose="020B0604020202020204"/>
                </a:rPr>
              </a:br>
              <a:r>
                <a:rPr lang="de-CH" sz="900" dirty="0">
                  <a:solidFill>
                    <a:srgbClr val="D60093"/>
                  </a:solidFill>
                  <a:latin typeface="Arial" panose="020B0604020202020204"/>
                </a:rPr>
                <a:t/>
              </a:r>
              <a:br>
                <a:rPr lang="de-CH" sz="900" dirty="0">
                  <a:solidFill>
                    <a:srgbClr val="D60093"/>
                  </a:solidFill>
                  <a:latin typeface="Arial" panose="020B0604020202020204"/>
                </a:rPr>
              </a:br>
              <a:endParaRPr lang="de-CH" dirty="0">
                <a:solidFill>
                  <a:srgbClr val="000000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77459" y="1483427"/>
            <a:ext cx="1609662" cy="2446385"/>
            <a:chOff x="7315809" y="1552489"/>
            <a:chExt cx="1609662" cy="2446385"/>
          </a:xfrm>
        </p:grpSpPr>
        <p:sp>
          <p:nvSpPr>
            <p:cNvPr id="21" name="Textfeld 20"/>
            <p:cNvSpPr txBox="1"/>
            <p:nvPr/>
          </p:nvSpPr>
          <p:spPr>
            <a:xfrm>
              <a:off x="7315809" y="1552489"/>
              <a:ext cx="1609662" cy="969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endParaRPr lang="de-CH" sz="9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CH" sz="4800" dirty="0">
                  <a:solidFill>
                    <a:srgbClr val="666E77"/>
                  </a:solidFill>
                  <a:latin typeface="Arial" panose="020B0604020202020204"/>
                </a:rPr>
                <a:t>75</a:t>
              </a:r>
              <a:r>
                <a:rPr lang="de-CH" dirty="0">
                  <a:solidFill>
                    <a:srgbClr val="666E77"/>
                  </a:solidFill>
                  <a:latin typeface="Arial" panose="020B0604020202020204"/>
                </a:rPr>
                <a:t> </a:t>
              </a:r>
              <a:r>
                <a:rPr lang="de-CH" sz="4800" dirty="0">
                  <a:solidFill>
                    <a:srgbClr val="666E77"/>
                  </a:solidFill>
                  <a:latin typeface="Arial" panose="020B0604020202020204"/>
                </a:rPr>
                <a:t>% </a:t>
              </a:r>
              <a:endParaRPr lang="de-CH" sz="4800" dirty="0">
                <a:solidFill>
                  <a:srgbClr val="666E77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328854" y="2448814"/>
              <a:ext cx="110394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CH" dirty="0">
                  <a:solidFill>
                    <a:srgbClr val="000000"/>
                  </a:solidFill>
                  <a:latin typeface="Arial" panose="020B0604020202020204"/>
                </a:rPr>
                <a:t>Frauen</a:t>
              </a:r>
              <a:endParaRPr lang="de-CH" sz="1400" dirty="0">
                <a:solidFill>
                  <a:srgbClr val="000000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328854" y="2670513"/>
              <a:ext cx="1479866" cy="969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endParaRPr lang="de-CH" sz="9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CH" sz="4800" dirty="0">
                  <a:solidFill>
                    <a:srgbClr val="27348B"/>
                  </a:solidFill>
                  <a:latin typeface="Arial" panose="020B0604020202020204"/>
                </a:rPr>
                <a:t>25</a:t>
              </a:r>
              <a:r>
                <a:rPr lang="de-CH" dirty="0">
                  <a:solidFill>
                    <a:srgbClr val="27348B"/>
                  </a:solidFill>
                  <a:latin typeface="Arial" panose="020B0604020202020204"/>
                </a:rPr>
                <a:t> </a:t>
              </a:r>
              <a:r>
                <a:rPr lang="de-CH" sz="4800" dirty="0">
                  <a:solidFill>
                    <a:srgbClr val="27348B"/>
                  </a:solidFill>
                  <a:latin typeface="Arial" panose="020B0604020202020204"/>
                </a:rPr>
                <a:t>% </a:t>
              </a:r>
              <a:endParaRPr lang="de-CH" sz="4800" dirty="0">
                <a:solidFill>
                  <a:srgbClr val="27348B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328854" y="3629544"/>
              <a:ext cx="110394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CH" dirty="0">
                  <a:solidFill>
                    <a:srgbClr val="000000"/>
                  </a:solidFill>
                  <a:latin typeface="Arial" panose="020B0604020202020204"/>
                </a:rPr>
                <a:t>Männer</a:t>
              </a:r>
              <a:endParaRPr lang="de-CH" sz="1400" dirty="0">
                <a:solidFill>
                  <a:srgbClr val="000000"/>
                </a:solidFill>
                <a:latin typeface="Arial" panose="020B0604020202020204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13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Vision, unsere Mission, unsere Werte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1859055" y="1206884"/>
            <a:ext cx="5405676" cy="51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Ertragsstruktur Insel Gruppe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7069" r="18930" b="6535"/>
          <a:stretch/>
        </p:blipFill>
        <p:spPr>
          <a:xfrm>
            <a:off x="916253" y="1282045"/>
            <a:ext cx="6898566" cy="51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Entwicklung Tarife SwissDRG Insel Gruppe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102621" y="5834925"/>
            <a:ext cx="69387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 smtClean="0">
                <a:solidFill>
                  <a:srgbClr val="000000"/>
                </a:solidFill>
                <a:latin typeface="Arial" panose="020B0604020202020204"/>
              </a:rPr>
              <a:t>CHF 100 Differenz auf Baserate bedeuten rund CHF 8 Mio. Ertrag</a:t>
            </a:r>
            <a:endParaRPr lang="de-CH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30" y="1337398"/>
            <a:ext cx="7408741" cy="44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Hochdefizitfälle: universitäre Medizin</a:t>
            </a: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928" r="697" b="2309"/>
          <a:stretch/>
        </p:blipFill>
        <p:spPr bwMode="auto">
          <a:xfrm>
            <a:off x="690178" y="1360968"/>
            <a:ext cx="7763645" cy="43953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23698" y="5835600"/>
            <a:ext cx="60966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 smtClean="0">
                <a:solidFill>
                  <a:srgbClr val="000000"/>
                </a:solidFill>
                <a:latin typeface="Arial" panose="020B0604020202020204"/>
              </a:rPr>
              <a:t>0.5 % der Fälle generieren einen Verlust von CHF 15 Mio.</a:t>
            </a:r>
            <a:endParaRPr lang="de-CH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16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Herausforderungen TARMED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698641" y="3717502"/>
            <a:ext cx="3780000" cy="2591019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de-CH" sz="1600" dirty="0" smtClean="0"/>
              <a:t>Bundesebene</a:t>
            </a:r>
          </a:p>
          <a:p>
            <a:pPr lvl="1">
              <a:spcBef>
                <a:spcPts val="600"/>
              </a:spcBef>
            </a:pPr>
            <a:r>
              <a:rPr lang="de-CH" sz="1600" dirty="0" smtClean="0"/>
              <a:t>Revisionsbedarf unbestritten</a:t>
            </a:r>
          </a:p>
          <a:p>
            <a:pPr lvl="1">
              <a:spcBef>
                <a:spcPts val="600"/>
              </a:spcBef>
            </a:pPr>
            <a:r>
              <a:rPr lang="de-CH" sz="1600" dirty="0" smtClean="0"/>
              <a:t>Keine Einigung seitens Tarifpartner</a:t>
            </a:r>
          </a:p>
          <a:p>
            <a:pPr lvl="1">
              <a:spcBef>
                <a:spcPts val="600"/>
              </a:spcBef>
            </a:pPr>
            <a:r>
              <a:rPr lang="de-CH" sz="1600" dirty="0" smtClean="0"/>
              <a:t>Strukturanpassungen durch Bundesrat per 1.1.2018</a:t>
            </a:r>
          </a:p>
          <a:p>
            <a:pPr lvl="1">
              <a:spcBef>
                <a:spcPts val="600"/>
              </a:spcBef>
            </a:pPr>
            <a:r>
              <a:rPr lang="de-CH" sz="1600" dirty="0" smtClean="0"/>
              <a:t>Prüfung Schaffung nationale Tariforganisation</a:t>
            </a:r>
            <a:endParaRPr lang="de-CH" sz="1600" dirty="0"/>
          </a:p>
          <a:p>
            <a:pPr>
              <a:spcBef>
                <a:spcPts val="600"/>
              </a:spcBef>
            </a:pPr>
            <a:endParaRPr lang="de-CH" sz="1600" dirty="0"/>
          </a:p>
        </p:txBody>
      </p:sp>
      <p:sp>
        <p:nvSpPr>
          <p:cNvPr id="4" name="Rechteck 3"/>
          <p:cNvSpPr/>
          <p:nvPr/>
        </p:nvSpPr>
        <p:spPr>
          <a:xfrm>
            <a:off x="587603" y="1411161"/>
            <a:ext cx="7892477" cy="2160240"/>
          </a:xfrm>
          <a:prstGeom prst="rect">
            <a:avLst/>
          </a:prstGeom>
          <a:solidFill>
            <a:srgbClr val="00987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98640" y="2038213"/>
            <a:ext cx="3780000" cy="1260000"/>
          </a:xfrm>
          <a:prstGeom prst="rect">
            <a:avLst/>
          </a:prstGeom>
          <a:solidFill>
            <a:srgbClr val="6C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600" b="1" dirty="0">
                <a:solidFill>
                  <a:srgbClr val="FFFFFF"/>
                </a:solidFill>
              </a:rPr>
              <a:t>TARMED-Struktur</a:t>
            </a:r>
          </a:p>
        </p:txBody>
      </p:sp>
      <p:sp>
        <p:nvSpPr>
          <p:cNvPr id="6" name="Rechteck 5"/>
          <p:cNvSpPr/>
          <p:nvPr/>
        </p:nvSpPr>
        <p:spPr>
          <a:xfrm>
            <a:off x="4578640" y="2038213"/>
            <a:ext cx="3780000" cy="1260000"/>
          </a:xfrm>
          <a:prstGeom prst="rect">
            <a:avLst/>
          </a:prstGeom>
          <a:solidFill>
            <a:srgbClr val="6C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600" b="1" dirty="0">
                <a:solidFill>
                  <a:srgbClr val="FFFFFF"/>
                </a:solidFill>
              </a:rPr>
              <a:t>TARMED-Taxpunktwert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7729" y="1563049"/>
            <a:ext cx="711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b="1" dirty="0" smtClean="0">
                <a:solidFill>
                  <a:srgbClr val="000000"/>
                </a:solidFill>
                <a:latin typeface="Arial" panose="020B0604020202020204"/>
              </a:rPr>
              <a:t>KVG (Finanzierung 100 % Versicherer)</a:t>
            </a:r>
            <a:endParaRPr lang="de-CH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Gewitterblitz 7"/>
          <p:cNvSpPr/>
          <p:nvPr/>
        </p:nvSpPr>
        <p:spPr>
          <a:xfrm>
            <a:off x="1426378" y="2133889"/>
            <a:ext cx="2284195" cy="1164323"/>
          </a:xfrm>
          <a:prstGeom prst="lightningBolt">
            <a:avLst/>
          </a:prstGeom>
          <a:solidFill>
            <a:srgbClr val="EE8F7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000" dirty="0">
              <a:solidFill>
                <a:srgbClr val="FFFFFF"/>
              </a:solidFill>
            </a:endParaRPr>
          </a:p>
        </p:txBody>
      </p:sp>
      <p:sp>
        <p:nvSpPr>
          <p:cNvPr id="9" name="Gewitterblitz 8"/>
          <p:cNvSpPr/>
          <p:nvPr/>
        </p:nvSpPr>
        <p:spPr>
          <a:xfrm>
            <a:off x="5418957" y="2184314"/>
            <a:ext cx="2110817" cy="1065496"/>
          </a:xfrm>
          <a:prstGeom prst="lightningBolt">
            <a:avLst/>
          </a:prstGeom>
          <a:solidFill>
            <a:srgbClr val="EE8F7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000" dirty="0">
              <a:solidFill>
                <a:srgbClr val="FFFFFF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8640" y="3717502"/>
            <a:ext cx="3780000" cy="2591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880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68288" indent="-268288" algn="l" defTabSz="2880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54037" indent="-285750" algn="l" defTabSz="2880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tabLst>
                <a:tab pos="536575" algn="l"/>
              </a:tabLst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2880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 defTabSz="2880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68000" algn="l"/>
              </a:tabLst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de-CH" sz="1600" dirty="0" smtClean="0">
                <a:solidFill>
                  <a:srgbClr val="000000"/>
                </a:solidFill>
              </a:rPr>
              <a:t>Kantonsebene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de-CH" sz="1600" dirty="0" smtClean="0">
                <a:solidFill>
                  <a:srgbClr val="000000"/>
                </a:solidFill>
              </a:rPr>
              <a:t>Festsetzung ab 2010 durch Regie-</a:t>
            </a:r>
            <a:r>
              <a:rPr lang="de-CH" sz="1600" dirty="0" err="1" smtClean="0">
                <a:solidFill>
                  <a:srgbClr val="000000"/>
                </a:solidFill>
              </a:rPr>
              <a:t>rungsrat</a:t>
            </a:r>
            <a:r>
              <a:rPr lang="de-CH" sz="1600" dirty="0" smtClean="0">
                <a:solidFill>
                  <a:srgbClr val="000000"/>
                </a:solidFill>
              </a:rPr>
              <a:t/>
            </a:r>
            <a:br>
              <a:rPr lang="de-CH" sz="1600" dirty="0" smtClean="0">
                <a:solidFill>
                  <a:srgbClr val="000000"/>
                </a:solidFill>
              </a:rPr>
            </a:br>
            <a:r>
              <a:rPr lang="de-CH" sz="1600" dirty="0" smtClean="0">
                <a:solidFill>
                  <a:srgbClr val="000000"/>
                </a:solidFill>
              </a:rPr>
              <a:t>(prov. TPW 0.91, </a:t>
            </a:r>
            <a:r>
              <a:rPr lang="de-CH" sz="1600" dirty="0" err="1" smtClean="0">
                <a:solidFill>
                  <a:srgbClr val="000000"/>
                </a:solidFill>
              </a:rPr>
              <a:t>def</a:t>
            </a:r>
            <a:r>
              <a:rPr lang="de-CH" sz="1600" dirty="0" smtClean="0">
                <a:solidFill>
                  <a:srgbClr val="000000"/>
                </a:solidFill>
              </a:rPr>
              <a:t>. TPW 1.16)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de-CH" sz="1600" dirty="0" smtClean="0">
                <a:solidFill>
                  <a:srgbClr val="000000"/>
                </a:solidFill>
              </a:rPr>
              <a:t>Entscheid Bundesverwaltungsgericht</a:t>
            </a:r>
            <a:r>
              <a:rPr lang="de-CH" sz="1600" dirty="0">
                <a:solidFill>
                  <a:srgbClr val="000000"/>
                </a:solidFill>
              </a:rPr>
              <a:t/>
            </a:r>
            <a:br>
              <a:rPr lang="de-CH" sz="1600" dirty="0">
                <a:solidFill>
                  <a:srgbClr val="000000"/>
                </a:solidFill>
              </a:rPr>
            </a:br>
            <a:r>
              <a:rPr lang="de-CH" sz="1600" dirty="0" smtClean="0">
                <a:solidFill>
                  <a:srgbClr val="000000"/>
                </a:solidFill>
              </a:rPr>
              <a:t>(TPW 0.86)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de-CH" sz="1600" dirty="0" smtClean="0">
                <a:solidFill>
                  <a:srgbClr val="000000"/>
                </a:solidFill>
              </a:rPr>
              <a:t>Rückzahlungen an Versicherer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de-CH" sz="1600" dirty="0" smtClean="0">
                <a:solidFill>
                  <a:srgbClr val="000000"/>
                </a:solidFill>
              </a:rPr>
              <a:t>Seit Urteil vertragsloser Zustand</a:t>
            </a:r>
            <a:endParaRPr lang="de-CH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SpitalBenchmark Kosten pro Taxpunkt TARMED 2017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158245" y="5835600"/>
            <a:ext cx="68275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 smtClean="0">
                <a:solidFill>
                  <a:srgbClr val="000000"/>
                </a:solidFill>
                <a:latin typeface="Arial" panose="020B0604020202020204"/>
              </a:rPr>
              <a:t>Kaum ein Spital in der Schweiz arbeitet ambulant kostendeckend</a:t>
            </a:r>
            <a:endParaRPr lang="de-CH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99" y="1233375"/>
            <a:ext cx="7677802" cy="45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Spezialfall Kinderkliniken: Versorgungsstruktur</a:t>
            </a:r>
            <a:endParaRPr lang="de-CH" dirty="0"/>
          </a:p>
        </p:txBody>
      </p:sp>
      <p:sp>
        <p:nvSpPr>
          <p:cNvPr id="4" name="Abgerundetes Rechteck 3"/>
          <p:cNvSpPr/>
          <p:nvPr/>
        </p:nvSpPr>
        <p:spPr>
          <a:xfrm>
            <a:off x="2123728" y="2762671"/>
            <a:ext cx="1800000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FFFFFF"/>
                </a:solidFill>
              </a:rPr>
              <a:t>Hausarzt</a:t>
            </a:r>
            <a:endParaRPr lang="de-CH" sz="1400" b="1" dirty="0">
              <a:solidFill>
                <a:srgbClr val="FFFFFF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4495027" y="2762671"/>
            <a:ext cx="1800000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FFFFFF"/>
                </a:solidFill>
              </a:rPr>
              <a:t>Praxis-Spezialist</a:t>
            </a:r>
            <a:endParaRPr lang="de-CH" sz="1400" b="1" dirty="0">
              <a:solidFill>
                <a:srgbClr val="FFFFFF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6866326" y="2762671"/>
            <a:ext cx="1800000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FFFFFF"/>
                </a:solidFill>
              </a:rPr>
              <a:t>Spital</a:t>
            </a:r>
            <a:endParaRPr lang="de-CH" sz="14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495027" y="3263239"/>
            <a:ext cx="1800000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FFFFFF"/>
                </a:solidFill>
              </a:rPr>
              <a:t>Spital</a:t>
            </a:r>
            <a:endParaRPr lang="de-CH" sz="1400" b="1" dirty="0">
              <a:solidFill>
                <a:srgbClr val="FFFFFF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6" y="4150558"/>
            <a:ext cx="417954" cy="612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24302" y="282480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400" dirty="0" smtClean="0">
                <a:solidFill>
                  <a:srgbClr val="000000"/>
                </a:solidFill>
                <a:latin typeface="Arial" panose="020B0604020202020204"/>
              </a:rPr>
              <a:t>Erwachsene</a:t>
            </a:r>
            <a:endParaRPr lang="de-CH" sz="140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8" y="2672695"/>
            <a:ext cx="346129" cy="612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159682" y="1999448"/>
            <a:ext cx="17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000000"/>
                </a:solidFill>
                <a:latin typeface="Arial" panose="020B0604020202020204"/>
              </a:rPr>
              <a:t>Ambulante Grundversorgung</a:t>
            </a:r>
            <a:endParaRPr lang="de-CH" sz="1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44029" y="2002126"/>
            <a:ext cx="23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000000"/>
                </a:solidFill>
                <a:latin typeface="Arial" panose="020B0604020202020204"/>
              </a:rPr>
              <a:t>Spezialisierte ambulante Versorgung</a:t>
            </a:r>
            <a:endParaRPr lang="de-CH" sz="1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38233" y="199944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000000"/>
                </a:solidFill>
                <a:latin typeface="Arial" panose="020B0604020202020204"/>
              </a:rPr>
              <a:t>stationäre Versorgung</a:t>
            </a:r>
            <a:endParaRPr lang="de-CH" sz="1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2123728" y="4240535"/>
            <a:ext cx="1800000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FFFFFF"/>
                </a:solidFill>
              </a:rPr>
              <a:t>Kinder- und Jugendmediziner</a:t>
            </a:r>
            <a:endParaRPr lang="de-CH" sz="1400" b="1" dirty="0">
              <a:solidFill>
                <a:srgbClr val="FFFFFF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2123728" y="4736822"/>
            <a:ext cx="1800000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FFFFFF"/>
                </a:solidFill>
              </a:rPr>
              <a:t>Hausarzt</a:t>
            </a:r>
            <a:endParaRPr lang="de-CH" sz="1400" b="1" dirty="0">
              <a:solidFill>
                <a:srgbClr val="FFFFFF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495027" y="4240535"/>
            <a:ext cx="1800000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FFFFFF"/>
                </a:solidFill>
              </a:rPr>
              <a:t>Kinderspital</a:t>
            </a:r>
            <a:endParaRPr lang="de-CH" sz="1400" b="1" dirty="0">
              <a:solidFill>
                <a:srgbClr val="FFFFFF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24302" y="430267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400" dirty="0" smtClean="0">
                <a:solidFill>
                  <a:srgbClr val="000000"/>
                </a:solidFill>
                <a:latin typeface="Arial" panose="020B0604020202020204"/>
              </a:rPr>
              <a:t>Kinder</a:t>
            </a:r>
            <a:endParaRPr lang="de-CH" sz="14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866325" y="4241263"/>
            <a:ext cx="1800000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b="1" dirty="0" smtClean="0">
                <a:solidFill>
                  <a:srgbClr val="FFFFFF"/>
                </a:solidFill>
              </a:rPr>
              <a:t>Kinderspital</a:t>
            </a:r>
            <a:endParaRPr lang="de-CH" sz="1400" b="1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18"/>
          <p:cNvCxnSpPr/>
          <p:nvPr/>
        </p:nvCxnSpPr>
        <p:spPr>
          <a:xfrm>
            <a:off x="229676" y="3943664"/>
            <a:ext cx="880682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094125" y="5835600"/>
            <a:ext cx="69557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 smtClean="0">
                <a:solidFill>
                  <a:srgbClr val="000000"/>
                </a:solidFill>
                <a:latin typeface="Arial" panose="020B0604020202020204"/>
              </a:rPr>
              <a:t>Pädiatrie: ambulante Spezialisten- und Notfallversorgung im Spital</a:t>
            </a:r>
            <a:endParaRPr lang="de-CH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388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Spezialfall Kinderkliniken: Ergebnis</a:t>
            </a:r>
            <a:endParaRPr lang="de-CH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710154"/>
              </p:ext>
            </p:extLst>
          </p:nvPr>
        </p:nvGraphicFramePr>
        <p:xfrm>
          <a:off x="4205399" y="2852665"/>
          <a:ext cx="4680000" cy="361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9512" y="483521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de-CH" sz="1600" dirty="0" smtClean="0">
                <a:solidFill>
                  <a:srgbClr val="000000"/>
                </a:solidFill>
                <a:latin typeface="Arial" panose="020B0604020202020204"/>
              </a:rPr>
              <a:t>Knapp </a:t>
            </a:r>
            <a:r>
              <a:rPr lang="de-CH" sz="1600" b="1" dirty="0" smtClean="0">
                <a:solidFill>
                  <a:srgbClr val="000000"/>
                </a:solidFill>
                <a:latin typeface="Arial" panose="020B0604020202020204"/>
              </a:rPr>
              <a:t>MCHF 70 Verlust </a:t>
            </a:r>
            <a:r>
              <a:rPr lang="de-CH" sz="1600" dirty="0" smtClean="0">
                <a:solidFill>
                  <a:srgbClr val="000000"/>
                </a:solidFill>
                <a:latin typeface="Arial" panose="020B0604020202020204"/>
              </a:rPr>
              <a:t>im </a:t>
            </a:r>
            <a:r>
              <a:rPr lang="de-CH" sz="1600" dirty="0" err="1" smtClean="0">
                <a:solidFill>
                  <a:srgbClr val="000000"/>
                </a:solidFill>
                <a:latin typeface="Arial" panose="020B0604020202020204"/>
              </a:rPr>
              <a:t>ambu-lanten</a:t>
            </a:r>
            <a:r>
              <a:rPr lang="de-CH" sz="1600" dirty="0" smtClean="0">
                <a:solidFill>
                  <a:srgbClr val="000000"/>
                </a:solidFill>
                <a:latin typeface="Arial" panose="020B0604020202020204"/>
              </a:rPr>
              <a:t> Bereich </a:t>
            </a:r>
            <a:r>
              <a:rPr lang="de-CH" sz="1600" b="1" dirty="0" smtClean="0">
                <a:solidFill>
                  <a:srgbClr val="000000"/>
                </a:solidFill>
                <a:latin typeface="Arial" panose="020B0604020202020204"/>
              </a:rPr>
              <a:t>seit</a:t>
            </a:r>
            <a:r>
              <a:rPr lang="de-CH" sz="1600" dirty="0" smtClean="0">
                <a:solidFill>
                  <a:srgbClr val="000000"/>
                </a:solidFill>
                <a:latin typeface="Arial" panose="020B0604020202020204"/>
              </a:rPr>
              <a:t> Einführung neuer Spitalfinanzierung </a:t>
            </a:r>
            <a:r>
              <a:rPr lang="de-CH" sz="1600" b="1" dirty="0" smtClean="0">
                <a:solidFill>
                  <a:srgbClr val="000000"/>
                </a:solidFill>
                <a:latin typeface="Arial" panose="020B0604020202020204"/>
              </a:rPr>
              <a:t>2012</a:t>
            </a:r>
            <a:endParaRPr lang="de-CH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83967" y="1954890"/>
            <a:ext cx="460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de-CH" sz="1600" b="1" dirty="0" smtClean="0">
                <a:solidFill>
                  <a:srgbClr val="000000"/>
                </a:solidFill>
                <a:latin typeface="Arial" panose="020B0604020202020204"/>
              </a:rPr>
              <a:t>Alle Kinderspitäler </a:t>
            </a:r>
            <a:r>
              <a:rPr lang="de-CH" sz="1600" dirty="0" smtClean="0">
                <a:solidFill>
                  <a:srgbClr val="000000"/>
                </a:solidFill>
                <a:latin typeface="Arial" panose="020B0604020202020204"/>
              </a:rPr>
              <a:t>sind im ambulanten Bereich </a:t>
            </a:r>
            <a:r>
              <a:rPr lang="de-CH" sz="1600" b="1" dirty="0" smtClean="0">
                <a:solidFill>
                  <a:srgbClr val="000000"/>
                </a:solidFill>
                <a:latin typeface="Arial" panose="020B0604020202020204"/>
              </a:rPr>
              <a:t>defizitär</a:t>
            </a:r>
            <a:r>
              <a:rPr lang="de-CH" sz="1600" dirty="0" smtClean="0">
                <a:solidFill>
                  <a:srgbClr val="000000"/>
                </a:solidFill>
                <a:latin typeface="Arial" panose="020B0604020202020204"/>
              </a:rPr>
              <a:t> – kein Insel-Phänomen</a:t>
            </a:r>
            <a:endParaRPr lang="de-CH" sz="1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Isosceles Triangle 10"/>
          <p:cNvSpPr/>
          <p:nvPr/>
        </p:nvSpPr>
        <p:spPr>
          <a:xfrm rot="5400000">
            <a:off x="1668523" y="3922263"/>
            <a:ext cx="4798841" cy="288032"/>
          </a:xfrm>
          <a:prstGeom prst="triangle">
            <a:avLst>
              <a:gd name="adj" fmla="val 50472"/>
            </a:avLst>
          </a:prstGeom>
          <a:solidFill>
            <a:srgbClr val="E8E8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de-CH" sz="1400" dirty="0">
              <a:solidFill>
                <a:prstClr val="white"/>
              </a:solidFill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155359"/>
              </p:ext>
            </p:extLst>
          </p:nvPr>
        </p:nvGraphicFramePr>
        <p:xfrm>
          <a:off x="493099" y="2045980"/>
          <a:ext cx="30452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16706" y="1692174"/>
            <a:ext cx="439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400" dirty="0" smtClean="0">
                <a:solidFill>
                  <a:srgbClr val="000000"/>
                </a:solidFill>
                <a:latin typeface="Arial" panose="020B0604020202020204"/>
              </a:rPr>
              <a:t>Ergebnis Kinderkliniken 2012 - 2017</a:t>
            </a:r>
            <a:endParaRPr lang="de-CH" sz="14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90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Gemeinwirtschaftliche Leistungen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2278" y="1651656"/>
            <a:ext cx="8124522" cy="4656865"/>
          </a:xfrm>
        </p:spPr>
        <p:txBody>
          <a:bodyPr/>
          <a:lstStyle/>
          <a:p>
            <a:pPr lvl="1"/>
            <a:r>
              <a:rPr lang="de-CH" sz="2200" dirty="0"/>
              <a:t>P</a:t>
            </a:r>
            <a:r>
              <a:rPr lang="de-CH" sz="2200" dirty="0" smtClean="0"/>
              <a:t>er Gesetz (KVG) durch Kantone zu finanzieren</a:t>
            </a:r>
          </a:p>
          <a:p>
            <a:pPr lvl="1"/>
            <a:endParaRPr lang="de-CH" sz="2200" dirty="0"/>
          </a:p>
          <a:p>
            <a:pPr lvl="1"/>
            <a:r>
              <a:rPr lang="de-CH" sz="2200" dirty="0" smtClean="0"/>
              <a:t>Unterschiedliche Ausprägung je Kanton; KVG-Konformität?</a:t>
            </a:r>
          </a:p>
          <a:p>
            <a:pPr lvl="1"/>
            <a:endParaRPr lang="de-CH" sz="2200" dirty="0"/>
          </a:p>
          <a:p>
            <a:pPr lvl="1"/>
            <a:r>
              <a:rPr lang="de-CH" sz="2200" dirty="0" smtClean="0"/>
              <a:t>Finanzierung Kanton Bern an Insel Gruppe</a:t>
            </a:r>
          </a:p>
          <a:p>
            <a:pPr lvl="2"/>
            <a:r>
              <a:rPr lang="de-CH" sz="2200" dirty="0" smtClean="0"/>
              <a:t>Lehre &amp; Forschung: rund MCHF 95</a:t>
            </a:r>
          </a:p>
          <a:p>
            <a:pPr lvl="2"/>
            <a:r>
              <a:rPr lang="de-CH" sz="2200" dirty="0" smtClean="0"/>
              <a:t>Weiterbildung Assistenzärzte/innen: rund MCHF 10</a:t>
            </a:r>
            <a:br>
              <a:rPr lang="de-CH" sz="2200" dirty="0" smtClean="0"/>
            </a:br>
            <a:r>
              <a:rPr lang="de-CH" sz="2200" dirty="0" smtClean="0"/>
              <a:t>(TCHF 15 pro Stelle)</a:t>
            </a:r>
          </a:p>
          <a:p>
            <a:pPr lvl="2"/>
            <a:r>
              <a:rPr lang="de-CH" sz="2200" dirty="0" smtClean="0"/>
              <a:t>Rest: MCHF 1.8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28613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b="1" dirty="0">
                <a:latin typeface="+mj-lt"/>
              </a:rPr>
              <a:t>Begrüssung und Einleitung </a:t>
            </a:r>
            <a:r>
              <a:rPr lang="de-CH" sz="2800" b="1" dirty="0" smtClean="0">
                <a:latin typeface="+mj-lt"/>
              </a:rPr>
              <a:t>durch</a:t>
            </a:r>
            <a:br>
              <a:rPr lang="de-CH" sz="2800" b="1" dirty="0" smtClean="0">
                <a:latin typeface="+mj-lt"/>
              </a:rPr>
            </a:br>
            <a:r>
              <a:rPr lang="de-CH" sz="2800" b="1" dirty="0" smtClean="0">
                <a:latin typeface="+mj-lt"/>
              </a:rPr>
              <a:t>Sander </a:t>
            </a:r>
            <a:r>
              <a:rPr lang="de-CH" sz="2800" b="1" dirty="0">
                <a:latin typeface="+mj-lt"/>
              </a:rPr>
              <a:t>Mallien, Mitglied des </a:t>
            </a:r>
            <a:r>
              <a:rPr lang="de-CH" sz="2800" b="1" dirty="0" smtClean="0">
                <a:latin typeface="+mj-lt"/>
              </a:rPr>
              <a:t>Grossen Rats</a:t>
            </a:r>
            <a:br>
              <a:rPr lang="de-CH" sz="2800" b="1" dirty="0" smtClean="0">
                <a:latin typeface="+mj-lt"/>
              </a:rPr>
            </a:br>
            <a:r>
              <a:rPr lang="de-CH" sz="2800" b="1" dirty="0" smtClean="0">
                <a:latin typeface="+mj-lt"/>
              </a:rPr>
              <a:t>des </a:t>
            </a:r>
            <a:r>
              <a:rPr lang="de-CH" sz="2800" b="1" dirty="0">
                <a:latin typeface="+mj-lt"/>
              </a:rPr>
              <a:t>Kantons Aargau, Präsident der IPK Nordwestschweiz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78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204944"/>
              </p:ext>
            </p:extLst>
          </p:nvPr>
        </p:nvGraphicFramePr>
        <p:xfrm>
          <a:off x="236081" y="806782"/>
          <a:ext cx="8505583" cy="580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Kostenstruktur Insel Gruppe</a:t>
            </a:r>
            <a:endParaRPr lang="de-CH" dirty="0"/>
          </a:p>
        </p:txBody>
      </p:sp>
      <p:sp>
        <p:nvSpPr>
          <p:cNvPr id="9" name="Legende mit Linie 1 (ohne Rahmen) 8"/>
          <p:cNvSpPr/>
          <p:nvPr/>
        </p:nvSpPr>
        <p:spPr>
          <a:xfrm>
            <a:off x="442723" y="2937067"/>
            <a:ext cx="1212850" cy="281834"/>
          </a:xfrm>
          <a:prstGeom prst="callout1">
            <a:avLst>
              <a:gd name="adj1" fmla="val 50293"/>
              <a:gd name="adj2" fmla="val 94954"/>
              <a:gd name="adj3" fmla="val 51888"/>
              <a:gd name="adj4" fmla="val 1429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500" dirty="0" smtClean="0">
                <a:solidFill>
                  <a:sysClr val="windowText" lastClr="000000"/>
                </a:solidFill>
              </a:rPr>
              <a:t>Pflege 26 %</a:t>
            </a:r>
            <a:endParaRPr lang="de-CH" sz="1500" dirty="0">
              <a:solidFill>
                <a:sysClr val="windowText" lastClr="000000"/>
              </a:solidFill>
            </a:endParaRPr>
          </a:p>
        </p:txBody>
      </p:sp>
      <p:sp>
        <p:nvSpPr>
          <p:cNvPr id="10" name="Legende mit Linie 1 (ohne Rahmen) 9"/>
          <p:cNvSpPr/>
          <p:nvPr/>
        </p:nvSpPr>
        <p:spPr>
          <a:xfrm>
            <a:off x="496356" y="3290815"/>
            <a:ext cx="1279202" cy="281834"/>
          </a:xfrm>
          <a:prstGeom prst="callout1">
            <a:avLst>
              <a:gd name="adj1" fmla="val 42748"/>
              <a:gd name="adj2" fmla="val 92241"/>
              <a:gd name="adj3" fmla="val -75550"/>
              <a:gd name="adj4" fmla="val 1306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CH" sz="1500" dirty="0" smtClean="0">
                <a:solidFill>
                  <a:sysClr val="windowText" lastClr="000000"/>
                </a:solidFill>
              </a:rPr>
              <a:t>Übrige </a:t>
            </a:r>
            <a:r>
              <a:rPr lang="de-CH" sz="1500" dirty="0">
                <a:solidFill>
                  <a:sysClr val="windowText" lastClr="000000"/>
                </a:solidFill>
              </a:rPr>
              <a:t>1</a:t>
            </a:r>
            <a:r>
              <a:rPr lang="de-CH" sz="1500" dirty="0" smtClean="0">
                <a:solidFill>
                  <a:sysClr val="windowText" lastClr="000000"/>
                </a:solidFill>
              </a:rPr>
              <a:t>6 %</a:t>
            </a:r>
            <a:endParaRPr lang="de-CH" sz="1500" dirty="0">
              <a:solidFill>
                <a:sysClr val="windowText" lastClr="000000"/>
              </a:solidFill>
            </a:endParaRPr>
          </a:p>
        </p:txBody>
      </p:sp>
      <p:sp>
        <p:nvSpPr>
          <p:cNvPr id="11" name="Legende mit Linie 1 (ohne Rahmen) 10"/>
          <p:cNvSpPr/>
          <p:nvPr/>
        </p:nvSpPr>
        <p:spPr>
          <a:xfrm>
            <a:off x="562708" y="2572686"/>
            <a:ext cx="1212850" cy="281834"/>
          </a:xfrm>
          <a:prstGeom prst="callout1">
            <a:avLst>
              <a:gd name="adj1" fmla="val 46521"/>
              <a:gd name="adj2" fmla="val 94078"/>
              <a:gd name="adj3" fmla="val 182635"/>
              <a:gd name="adj4" fmla="val 1328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CH" sz="1500" dirty="0" smtClean="0">
                <a:solidFill>
                  <a:sysClr val="windowText" lastClr="000000"/>
                </a:solidFill>
              </a:rPr>
              <a:t>Ärzte 21 %</a:t>
            </a:r>
            <a:endParaRPr lang="de-CH" sz="15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Strategische Ziele Insel Gruppe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8" y="1441203"/>
            <a:ext cx="1213223" cy="50370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41" y="1440157"/>
            <a:ext cx="1257071" cy="50380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92" y="1440156"/>
            <a:ext cx="1285640" cy="50380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12" y="1438877"/>
            <a:ext cx="1254175" cy="50189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67" y="1440156"/>
            <a:ext cx="1287199" cy="50380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44" y="1441203"/>
            <a:ext cx="1248323" cy="50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Strategische Projekte Insel Gruppe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585787" y="2688542"/>
            <a:ext cx="7972425" cy="2457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85787" y="2688542"/>
            <a:ext cx="7972425" cy="2457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49646" y="2855493"/>
            <a:ext cx="7646020" cy="430306"/>
          </a:xfrm>
          <a:prstGeom prst="rect">
            <a:avLst/>
          </a:prstGeom>
          <a:solidFill>
            <a:srgbClr val="6CA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FFFFFF"/>
                </a:solidFill>
              </a:rPr>
              <a:t>Vision, Mission, Werte</a:t>
            </a:r>
          </a:p>
        </p:txBody>
      </p:sp>
      <p:sp>
        <p:nvSpPr>
          <p:cNvPr id="7" name="Rechteck 6"/>
          <p:cNvSpPr/>
          <p:nvPr/>
        </p:nvSpPr>
        <p:spPr>
          <a:xfrm>
            <a:off x="749646" y="3486494"/>
            <a:ext cx="6403474" cy="430306"/>
          </a:xfrm>
          <a:prstGeom prst="rect">
            <a:avLst/>
          </a:prstGeom>
          <a:solidFill>
            <a:srgbClr val="009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dirty="0" smtClean="0">
                <a:solidFill>
                  <a:srgbClr val="FFFFFF"/>
                </a:solidFill>
              </a:rPr>
              <a:t>Angebotsstrategie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9646" y="4062854"/>
            <a:ext cx="1512000" cy="889787"/>
          </a:xfrm>
          <a:prstGeom prst="rect">
            <a:avLst/>
          </a:prstGeom>
          <a:solidFill>
            <a:srgbClr val="677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dirty="0" smtClean="0">
                <a:solidFill>
                  <a:srgbClr val="FFFFFF"/>
                </a:solidFill>
              </a:rPr>
              <a:t>Organisations-entwicklung</a:t>
            </a:r>
            <a:endParaRPr lang="de-CH" sz="1400" dirty="0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63666" y="4062854"/>
            <a:ext cx="1512000" cy="889787"/>
          </a:xfrm>
          <a:prstGeom prst="rect">
            <a:avLst/>
          </a:prstGeom>
          <a:solidFill>
            <a:srgbClr val="677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400" dirty="0" smtClean="0">
                <a:solidFill>
                  <a:srgbClr val="FFFFFF"/>
                </a:solidFill>
              </a:rPr>
              <a:t>Infrastruktur-</a:t>
            </a:r>
            <a:br>
              <a:rPr lang="de-CH" sz="1400" dirty="0" smtClean="0">
                <a:solidFill>
                  <a:srgbClr val="FFFFFF"/>
                </a:solidFill>
              </a:rPr>
            </a:br>
            <a:r>
              <a:rPr lang="de-CH" sz="1400" dirty="0" err="1" smtClean="0">
                <a:solidFill>
                  <a:srgbClr val="FFFFFF"/>
                </a:solidFill>
              </a:rPr>
              <a:t>entwicklung</a:t>
            </a:r>
            <a:r>
              <a:rPr lang="de-CH" sz="1400" dirty="0" smtClean="0">
                <a:solidFill>
                  <a:srgbClr val="FFFFFF"/>
                </a:solidFill>
              </a:rPr>
              <a:t> 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400" dirty="0" smtClean="0">
                <a:solidFill>
                  <a:srgbClr val="FFFFFF"/>
                </a:solidFill>
              </a:rPr>
              <a:t>Masterplan</a:t>
            </a:r>
            <a:endParaRPr lang="de-CH" sz="1400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381120" y="4062854"/>
            <a:ext cx="1512000" cy="889787"/>
          </a:xfrm>
          <a:prstGeom prst="rect">
            <a:avLst/>
          </a:prstGeom>
          <a:solidFill>
            <a:srgbClr val="677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400" dirty="0" smtClean="0">
                <a:solidFill>
                  <a:srgbClr val="FFFFFF"/>
                </a:solidFill>
              </a:rPr>
              <a:t>Digitalisierung / Data Science</a:t>
            </a:r>
            <a:endParaRPr lang="de-CH" sz="1400" dirty="0">
              <a:solidFill>
                <a:srgbClr val="FFFFF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455140" y="3214082"/>
            <a:ext cx="940526" cy="1734162"/>
          </a:xfrm>
          <a:prstGeom prst="rect">
            <a:avLst/>
          </a:prstGeom>
          <a:solidFill>
            <a:srgbClr val="6CA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198574" y="3807407"/>
            <a:ext cx="954546" cy="1158429"/>
          </a:xfrm>
          <a:prstGeom prst="rect">
            <a:avLst/>
          </a:prstGeom>
          <a:solidFill>
            <a:srgbClr val="009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Vielen Dank für Ihre Aufmerksamkeit!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34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Referat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b="1" dirty="0" smtClean="0">
                <a:latin typeface="+mj-lt"/>
              </a:rPr>
              <a:t>Philippe </a:t>
            </a:r>
            <a:r>
              <a:rPr lang="de-CH" sz="2800" b="1" dirty="0" err="1">
                <a:latin typeface="+mj-lt"/>
              </a:rPr>
              <a:t>Luchsinger</a:t>
            </a:r>
            <a:r>
              <a:rPr lang="de-CH" sz="2800" b="1" dirty="0">
                <a:latin typeface="+mj-lt"/>
              </a:rPr>
              <a:t>, Dr. med., Präsident Hausärzte Schweiz: </a:t>
            </a:r>
            <a:r>
              <a:rPr lang="de-DE" sz="2800" b="1" dirty="0">
                <a:latin typeface="+mj-lt"/>
              </a:rPr>
              <a:t>«Hausärztinnen und Hausärzte als Rezept für ein bezahlbares Gesundheitswesen»</a:t>
            </a:r>
            <a:endParaRPr lang="de-CH" sz="2800" b="1" dirty="0">
              <a:latin typeface="+mj-lt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34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9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el 3">
            <a:extLst>
              <a:ext uri="{FF2B5EF4-FFF2-40B4-BE49-F238E27FC236}">
                <a16:creationId xmlns="" xmlns:a16="http://schemas.microsoft.com/office/drawing/2014/main" id="{C30AB253-2C97-4D00-8611-5183BB0B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3097213"/>
            <a:ext cx="8197850" cy="1128712"/>
          </a:xfrm>
        </p:spPr>
        <p:txBody>
          <a:bodyPr>
            <a:normAutofit fontScale="90000"/>
          </a:bodyPr>
          <a:lstStyle/>
          <a:p>
            <a:r>
              <a:rPr lang="de-CH" altLang="de-DE" dirty="0"/>
              <a:t>Hausärztinnen als Rezept für ein bezahlbares Gesundheitswesen?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="" xmlns:a16="http://schemas.microsoft.com/office/drawing/2014/main" id="{EC729E5A-111B-40AB-B8BA-6D288894D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50" y="4238625"/>
            <a:ext cx="819785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CH" dirty="0">
                <a:ea typeface="+mn-ea"/>
              </a:rPr>
              <a:t>IPK NWCH Aarau 26. Oktober 2018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CH" dirty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CH" dirty="0">
                <a:ea typeface="+mn-ea"/>
              </a:rPr>
              <a:t>Philippe Luchsinger, Präsident mfe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Problemstellung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 err="1"/>
              <a:t>Workforce</a:t>
            </a:r>
            <a:r>
              <a:rPr lang="de-CH" altLang="de-DE" dirty="0"/>
              <a:t>-Studie 2015</a:t>
            </a:r>
          </a:p>
          <a:p>
            <a:pPr marL="0" indent="0">
              <a:buNone/>
            </a:pPr>
            <a:endParaRPr lang="de-CH" alt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27EDCB9F-82C2-427E-B910-D1972AAF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447" y="2279086"/>
            <a:ext cx="6051632" cy="3867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Problemstellung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 err="1"/>
              <a:t>Workforce</a:t>
            </a:r>
            <a:r>
              <a:rPr lang="de-CH" altLang="de-DE" dirty="0"/>
              <a:t>-Studie 2015</a:t>
            </a:r>
          </a:p>
          <a:p>
            <a:pPr marL="0" indent="0">
              <a:buNone/>
            </a:pPr>
            <a:endParaRPr lang="de-CH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1B78E82-75B6-4FC7-9D54-361CF6BF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60848"/>
            <a:ext cx="6193140" cy="39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Problemstellung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/>
              <a:t>Effiziente Gesundheitsversorgung</a:t>
            </a:r>
          </a:p>
          <a:p>
            <a:pPr lvl="1"/>
            <a:r>
              <a:rPr lang="de-CH" altLang="de-DE" dirty="0"/>
              <a:t>Betreuung nach Herzinfarkt</a:t>
            </a:r>
          </a:p>
          <a:p>
            <a:pPr lvl="1"/>
            <a:endParaRPr lang="de-CH" altLang="de-DE" dirty="0"/>
          </a:p>
          <a:p>
            <a:pPr lvl="1"/>
            <a:r>
              <a:rPr lang="de-CH" altLang="de-DE" dirty="0"/>
              <a:t>Betreuung Diabetiker</a:t>
            </a:r>
          </a:p>
          <a:p>
            <a:pPr lvl="1"/>
            <a:endParaRPr lang="de-CH" alt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27100B3F-F0D5-492D-812C-DE7DF1DC5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485" y="2006019"/>
            <a:ext cx="3135454" cy="260924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35D8F9E-1071-40B1-84FD-2DA5B00B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97" y="3429000"/>
            <a:ext cx="2670962" cy="27178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AA1EFDA-D236-4AFA-9067-833C36BA2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830" y="3578945"/>
            <a:ext cx="76207" cy="11278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09AAC67-97BC-4A92-BF98-6AFC941D3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209" y="4964992"/>
            <a:ext cx="79255" cy="1158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633D889-CB69-416A-B534-B784D1BE9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830" y="3702897"/>
            <a:ext cx="79255" cy="1158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9A06C843-0D60-413C-A0E7-460D236E9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661" y="5214118"/>
            <a:ext cx="79255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Problemstellung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/>
              <a:t>Effiziente Gesundheitsversorgung</a:t>
            </a:r>
          </a:p>
          <a:p>
            <a:pPr lvl="1"/>
            <a:r>
              <a:rPr lang="de-CH" altLang="de-DE" dirty="0"/>
              <a:t>Behandlung akuter Rückenschmerz</a:t>
            </a:r>
          </a:p>
          <a:p>
            <a:pPr lvl="1"/>
            <a:r>
              <a:rPr lang="de-CH" altLang="de-DE" dirty="0"/>
              <a:t>Notfallstation:</a:t>
            </a:r>
          </a:p>
          <a:p>
            <a:pPr lvl="2"/>
            <a:r>
              <a:rPr lang="de-CH" altLang="de-DE" dirty="0"/>
              <a:t>Notfallarzt vs. Hausarzt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BD159BD-726E-4136-BBBE-6D2BE60C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665" y="2394975"/>
            <a:ext cx="3221963" cy="2593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00309D48-F8E9-4A6E-8A67-4A6DBA17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79" y="3429000"/>
            <a:ext cx="3449837" cy="2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Input-Referat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b="1" dirty="0" smtClean="0">
                <a:latin typeface="+mj-lt"/>
              </a:rPr>
              <a:t>Heinrich </a:t>
            </a:r>
            <a:r>
              <a:rPr lang="de-CH" sz="2800" b="1" dirty="0" err="1">
                <a:latin typeface="+mj-lt"/>
              </a:rPr>
              <a:t>Ueberwasser</a:t>
            </a:r>
            <a:r>
              <a:rPr lang="de-CH" sz="2800" b="1" dirty="0">
                <a:latin typeface="+mj-lt"/>
              </a:rPr>
              <a:t>, Dr. iur., Grossrat und </a:t>
            </a:r>
            <a:r>
              <a:rPr lang="de-CH" sz="2800" b="1" dirty="0" err="1">
                <a:latin typeface="+mj-lt"/>
              </a:rPr>
              <a:t>Regio</a:t>
            </a:r>
            <a:r>
              <a:rPr lang="de-CH" sz="2800" b="1" dirty="0">
                <a:latin typeface="+mj-lt"/>
              </a:rPr>
              <a:t>-Politiker </a:t>
            </a:r>
            <a:r>
              <a:rPr lang="de-CH" sz="2800" b="1" dirty="0" smtClean="0">
                <a:latin typeface="+mj-lt"/>
              </a:rPr>
              <a:t>Basel-Stadt, </a:t>
            </a:r>
            <a:r>
              <a:rPr lang="de-CH" sz="2800" b="1" dirty="0">
                <a:latin typeface="+mj-lt"/>
              </a:rPr>
              <a:t>Mitglied IPK: «Ein </a:t>
            </a:r>
            <a:r>
              <a:rPr lang="de-CH" sz="2800" b="1" dirty="0" smtClean="0">
                <a:latin typeface="+mj-lt"/>
              </a:rPr>
              <a:t>Fall, der </a:t>
            </a:r>
            <a:r>
              <a:rPr lang="de-CH" sz="2800" b="1" dirty="0">
                <a:latin typeface="+mj-lt"/>
              </a:rPr>
              <a:t>nicht hätte passieren dürfen – wenn die Versicherung die Spitalrechnung nicht bezahlt»</a:t>
            </a:r>
          </a:p>
          <a:p>
            <a:endParaRPr lang="de-CH" sz="2800" b="1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42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Problemstellung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/>
              <a:t>Effiziente Gesundheitsversorgung</a:t>
            </a:r>
          </a:p>
          <a:p>
            <a:pPr lvl="1"/>
            <a:r>
              <a:rPr lang="de-CH" altLang="de-DE" dirty="0"/>
              <a:t>Akuter Herzinfarkt</a:t>
            </a:r>
          </a:p>
          <a:p>
            <a:pPr lvl="2"/>
            <a:r>
              <a:rPr lang="de-CH" altLang="de-DE" dirty="0"/>
              <a:t>Sehr gute Resultate</a:t>
            </a:r>
          </a:p>
          <a:p>
            <a:pPr lvl="2"/>
            <a:r>
              <a:rPr lang="de-CH" altLang="de-DE" dirty="0"/>
              <a:t>Mortalität deutlich unter dem Durchschnitt</a:t>
            </a:r>
          </a:p>
          <a:p>
            <a:pPr lvl="2"/>
            <a:r>
              <a:rPr lang="de-CH" altLang="de-DE" dirty="0"/>
              <a:t>Nicht besser als Norwegen, Dänemark, Australien, Schweden</a:t>
            </a:r>
          </a:p>
          <a:p>
            <a:pPr lvl="2"/>
            <a:r>
              <a:rPr lang="de-CH" altLang="de-DE" dirty="0"/>
              <a:t>Kosten für das Gesundheitssystem aber signifikant tiefer:</a:t>
            </a:r>
          </a:p>
          <a:p>
            <a:pPr marL="914400" lvl="2" indent="0">
              <a:buNone/>
            </a:pPr>
            <a:r>
              <a:rPr lang="de-CH" altLang="de-DE" dirty="0"/>
              <a:t>	CH 			8000€/K/J</a:t>
            </a:r>
          </a:p>
          <a:p>
            <a:pPr marL="914400" lvl="2" indent="0">
              <a:buNone/>
            </a:pPr>
            <a:r>
              <a:rPr lang="de-CH" altLang="de-DE" dirty="0"/>
              <a:t>	N			6600€/K/J</a:t>
            </a:r>
          </a:p>
          <a:p>
            <a:pPr marL="914400" lvl="2" indent="0">
              <a:buNone/>
            </a:pPr>
            <a:r>
              <a:rPr lang="de-CH" altLang="de-DE" dirty="0"/>
              <a:t>	DK/S/AUS	5000€/K/J</a:t>
            </a:r>
          </a:p>
        </p:txBody>
      </p:sp>
    </p:spTree>
    <p:extLst>
      <p:ext uri="{BB962C8B-B14F-4D97-AF65-F5344CB8AC3E}">
        <p14:creationId xmlns:p14="http://schemas.microsoft.com/office/powerpoint/2010/main" val="6432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Lösung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/>
              <a:t>Hausarztbasierte Gesundheitssysteme</a:t>
            </a:r>
          </a:p>
          <a:p>
            <a:pPr lvl="1"/>
            <a:r>
              <a:rPr lang="de-CH" altLang="de-DE" dirty="0"/>
              <a:t>Hohe Qualität</a:t>
            </a:r>
          </a:p>
          <a:p>
            <a:pPr lvl="1"/>
            <a:r>
              <a:rPr lang="de-CH" altLang="de-DE" dirty="0"/>
              <a:t>Sichere Versorgung</a:t>
            </a:r>
          </a:p>
          <a:p>
            <a:pPr lvl="1"/>
            <a:r>
              <a:rPr lang="de-CH" altLang="de-DE" dirty="0"/>
              <a:t>Breite Akzeptanz</a:t>
            </a:r>
          </a:p>
          <a:p>
            <a:pPr lvl="1"/>
            <a:r>
              <a:rPr lang="de-CH" altLang="de-DE" dirty="0"/>
              <a:t>Geringere Kosten</a:t>
            </a:r>
          </a:p>
          <a:p>
            <a:pPr lvl="1"/>
            <a:endParaRPr lang="de-CH" altLang="de-DE" dirty="0"/>
          </a:p>
          <a:p>
            <a:pPr lvl="1"/>
            <a:r>
              <a:rPr lang="de-CH" altLang="de-DE" dirty="0"/>
              <a:t>94% aller Probleme löst die Hausärztin selbständig und abschliessend (IHAMZ 2015)</a:t>
            </a:r>
          </a:p>
        </p:txBody>
      </p:sp>
    </p:spTree>
    <p:extLst>
      <p:ext uri="{BB962C8B-B14F-4D97-AF65-F5344CB8AC3E}">
        <p14:creationId xmlns:p14="http://schemas.microsoft.com/office/powerpoint/2010/main" val="42195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Exkurs ins Ausland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/>
              <a:t>Hausarztbasierte Gesundheitssysteme</a:t>
            </a:r>
          </a:p>
          <a:p>
            <a:pPr lvl="1"/>
            <a:endParaRPr lang="de-CH" altLang="de-DE" dirty="0"/>
          </a:p>
          <a:p>
            <a:pPr lvl="1"/>
            <a:r>
              <a:rPr lang="de-CH" altLang="de-DE" dirty="0"/>
              <a:t>Niederlande</a:t>
            </a:r>
          </a:p>
          <a:p>
            <a:pPr lvl="1"/>
            <a:endParaRPr lang="de-CH" altLang="de-DE" dirty="0"/>
          </a:p>
          <a:p>
            <a:pPr lvl="1"/>
            <a:r>
              <a:rPr lang="de-CH" altLang="de-DE" dirty="0"/>
              <a:t>Dänemark</a:t>
            </a:r>
          </a:p>
        </p:txBody>
      </p:sp>
    </p:spTree>
    <p:extLst>
      <p:ext uri="{BB962C8B-B14F-4D97-AF65-F5344CB8AC3E}">
        <p14:creationId xmlns:p14="http://schemas.microsoft.com/office/powerpoint/2010/main" val="33598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Schweiz?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ECA8CB58-D8C9-42D8-8684-4D52F07C1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011" y="1105763"/>
            <a:ext cx="6951283" cy="491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Was können Sie ändern?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/>
              <a:t>Ausbildung</a:t>
            </a:r>
          </a:p>
          <a:p>
            <a:endParaRPr lang="de-CH" altLang="de-DE" dirty="0"/>
          </a:p>
          <a:p>
            <a:pPr lvl="1"/>
            <a:r>
              <a:rPr lang="de-CH" altLang="de-DE" dirty="0"/>
              <a:t>Förderung von Studienplätzen in Medizin</a:t>
            </a:r>
          </a:p>
          <a:p>
            <a:pPr lvl="1"/>
            <a:r>
              <a:rPr lang="de-CH" altLang="de-DE" dirty="0"/>
              <a:t>Förderung des Einbezugs der Hausarztmedizin ins Studium</a:t>
            </a:r>
          </a:p>
          <a:p>
            <a:pPr lvl="1"/>
            <a:r>
              <a:rPr lang="de-CH" altLang="de-DE" dirty="0"/>
              <a:t>Unterstützung der Ausbildner in Hausarztmedizin</a:t>
            </a:r>
          </a:p>
        </p:txBody>
      </p:sp>
    </p:spTree>
    <p:extLst>
      <p:ext uri="{BB962C8B-B14F-4D97-AF65-F5344CB8AC3E}">
        <p14:creationId xmlns:p14="http://schemas.microsoft.com/office/powerpoint/2010/main" val="23985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Was können Sie ändern?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/>
              <a:t>Weiterbildung</a:t>
            </a:r>
          </a:p>
          <a:p>
            <a:endParaRPr lang="de-CH" altLang="de-DE" dirty="0"/>
          </a:p>
          <a:p>
            <a:pPr lvl="1"/>
            <a:r>
              <a:rPr lang="de-CH" altLang="de-DE" dirty="0"/>
              <a:t>Förderung der Praxisassistenz im Hauptfach (Hausärztin oder Kinderärztin)</a:t>
            </a:r>
          </a:p>
          <a:p>
            <a:pPr lvl="1"/>
            <a:r>
              <a:rPr lang="de-CH" altLang="de-DE" dirty="0"/>
              <a:t>Förderung der Praxisassistenz in Nebenfächern</a:t>
            </a:r>
          </a:p>
          <a:p>
            <a:pPr lvl="1"/>
            <a:r>
              <a:rPr lang="de-CH" altLang="de-DE" dirty="0"/>
              <a:t>Einbezug der Hausärzte in die Weiterbildung in den Spitälern</a:t>
            </a:r>
          </a:p>
          <a:p>
            <a:pPr lvl="1"/>
            <a:r>
              <a:rPr lang="de-CH" altLang="de-DE" dirty="0"/>
              <a:t>Förderung von Teilzeitangeboten…</a:t>
            </a:r>
          </a:p>
          <a:p>
            <a:endParaRPr lang="de-CH" altLang="de-DE" dirty="0"/>
          </a:p>
          <a:p>
            <a:pPr lvl="1"/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6558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Was können Sie ändern?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/>
              <a:t>Forschung</a:t>
            </a:r>
          </a:p>
          <a:p>
            <a:endParaRPr lang="de-CH" altLang="de-DE" dirty="0"/>
          </a:p>
          <a:p>
            <a:pPr lvl="1"/>
            <a:r>
              <a:rPr lang="de-CH" altLang="de-DE" dirty="0"/>
              <a:t>Sicherstellung der Finanzierung der Institute für Hausarztmedizin</a:t>
            </a:r>
          </a:p>
          <a:p>
            <a:pPr lvl="1"/>
            <a:r>
              <a:rPr lang="de-CH" altLang="de-DE" dirty="0"/>
              <a:t>Förderung der Versorgungsforschung mit entsprechenden Projekten</a:t>
            </a:r>
          </a:p>
          <a:p>
            <a:endParaRPr lang="de-CH" altLang="de-DE" dirty="0"/>
          </a:p>
          <a:p>
            <a:pPr lvl="1"/>
            <a:endParaRPr lang="de-CH" altLang="de-DE" dirty="0"/>
          </a:p>
          <a:p>
            <a:endParaRPr lang="de-CH" altLang="de-DE" dirty="0"/>
          </a:p>
          <a:p>
            <a:pPr lvl="1"/>
            <a:endParaRPr lang="de-CH" altLang="de-DE" dirty="0"/>
          </a:p>
          <a:p>
            <a:endParaRPr lang="de-CH" altLang="de-DE" dirty="0"/>
          </a:p>
          <a:p>
            <a:pPr lvl="1"/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3492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Was können Sie ändern?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/>
              <a:t>Praxis</a:t>
            </a:r>
          </a:p>
          <a:p>
            <a:endParaRPr lang="de-CH" altLang="de-DE" dirty="0"/>
          </a:p>
          <a:p>
            <a:pPr lvl="1"/>
            <a:r>
              <a:rPr lang="de-CH" altLang="de-DE" dirty="0"/>
              <a:t>Unterstützung regionale Grundversorgung</a:t>
            </a:r>
          </a:p>
          <a:p>
            <a:pPr lvl="1"/>
            <a:r>
              <a:rPr lang="de-CH" altLang="de-DE" dirty="0"/>
              <a:t>Projekte für «Gesundheitshäuser», «</a:t>
            </a:r>
            <a:r>
              <a:rPr lang="de-CH" altLang="de-DE" dirty="0" err="1"/>
              <a:t>medical</a:t>
            </a:r>
            <a:r>
              <a:rPr lang="de-CH" altLang="de-DE" dirty="0"/>
              <a:t> </a:t>
            </a:r>
            <a:r>
              <a:rPr lang="de-CH" altLang="de-DE" dirty="0" err="1"/>
              <a:t>homes</a:t>
            </a:r>
            <a:r>
              <a:rPr lang="de-CH" altLang="de-DE" dirty="0"/>
              <a:t>»</a:t>
            </a:r>
          </a:p>
          <a:p>
            <a:pPr lvl="1"/>
            <a:r>
              <a:rPr lang="de-CH" altLang="de-DE" dirty="0"/>
              <a:t>Förderung der Interprofessionalität durch Sicherstellen der Finanzierung</a:t>
            </a:r>
          </a:p>
          <a:p>
            <a:endParaRPr lang="de-CH" altLang="de-DE" dirty="0"/>
          </a:p>
          <a:p>
            <a:pPr lvl="1"/>
            <a:endParaRPr lang="de-CH" altLang="de-DE" dirty="0"/>
          </a:p>
          <a:p>
            <a:endParaRPr lang="de-CH" altLang="de-DE" dirty="0"/>
          </a:p>
          <a:p>
            <a:pPr lvl="1"/>
            <a:endParaRPr lang="de-CH" altLang="de-DE" dirty="0"/>
          </a:p>
          <a:p>
            <a:endParaRPr lang="de-CH" altLang="de-DE" dirty="0"/>
          </a:p>
          <a:p>
            <a:pPr lvl="1"/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7021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3">
            <a:extLst>
              <a:ext uri="{FF2B5EF4-FFF2-40B4-BE49-F238E27FC236}">
                <a16:creationId xmlns="" xmlns:a16="http://schemas.microsoft.com/office/drawing/2014/main" id="{6B059AF6-BC26-4A70-93E4-CF2A76DD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Was können Sie ändern?</a:t>
            </a:r>
          </a:p>
        </p:txBody>
      </p:sp>
      <p:sp>
        <p:nvSpPr>
          <p:cNvPr id="3074" name="Inhaltsplatzhalter 4">
            <a:extLst>
              <a:ext uri="{FF2B5EF4-FFF2-40B4-BE49-F238E27FC236}">
                <a16:creationId xmlns="" xmlns:a16="http://schemas.microsoft.com/office/drawing/2014/main" id="{FC62DF48-1280-4D06-B7B8-40FDEEB5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de-DE" dirty="0"/>
          </a:p>
          <a:p>
            <a:r>
              <a:rPr lang="de-CH" altLang="de-DE" dirty="0"/>
              <a:t>Alle diese Punkte können Sie als Parlamentarier durch entsprechende Gesetzesanpassungen und Verordnungen beeinflussen und steuern – es liegt an Ihnen!</a:t>
            </a:r>
          </a:p>
          <a:p>
            <a:pPr lvl="1"/>
            <a:endParaRPr lang="de-CH" altLang="de-DE" dirty="0"/>
          </a:p>
          <a:p>
            <a:endParaRPr lang="de-CH" altLang="de-DE" dirty="0"/>
          </a:p>
          <a:p>
            <a:pPr lvl="1"/>
            <a:endParaRPr lang="de-CH" altLang="de-DE" dirty="0"/>
          </a:p>
          <a:p>
            <a:endParaRPr lang="de-CH" altLang="de-DE" dirty="0"/>
          </a:p>
          <a:p>
            <a:pPr lvl="1"/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7852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Referat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b="1" dirty="0" smtClean="0">
                <a:latin typeface="+mj-lt"/>
              </a:rPr>
              <a:t>Anna </a:t>
            </a:r>
            <a:r>
              <a:rPr lang="de-CH" sz="2800" b="1" dirty="0">
                <a:latin typeface="+mj-lt"/>
              </a:rPr>
              <a:t>Sax, </a:t>
            </a:r>
            <a:r>
              <a:rPr lang="de-CH" sz="2800" b="1" dirty="0" err="1">
                <a:latin typeface="+mj-lt"/>
              </a:rPr>
              <a:t>lic.oec.publ</a:t>
            </a:r>
            <a:r>
              <a:rPr lang="de-CH" sz="2800" b="1" dirty="0">
                <a:latin typeface="+mj-lt"/>
              </a:rPr>
              <a:t>. MHA, Leiterin Gesundheitsamt Kanton Schaffhausen: </a:t>
            </a:r>
            <a:r>
              <a:rPr lang="de-DE" sz="2800" b="1" dirty="0">
                <a:latin typeface="+mj-lt"/>
              </a:rPr>
              <a:t>«Bezahlen ohne Grenzen? Kantone als Handlungsträger und Gestalter»</a:t>
            </a:r>
            <a:endParaRPr lang="de-CH" sz="2800" b="1" dirty="0">
              <a:latin typeface="+mj-lt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49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850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Ein Fall, der nicht hätte passieren dürfen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b="1" dirty="0" smtClean="0"/>
              <a:t>Stellen Sie sich vor, Sie haben eine Zusatzversicherung, </a:t>
            </a:r>
            <a:r>
              <a:rPr lang="de-CH" sz="2800" b="1" dirty="0"/>
              <a:t>u</a:t>
            </a:r>
            <a:r>
              <a:rPr lang="de-CH" sz="2800" b="1" dirty="0" smtClean="0"/>
              <a:t>nd dann...</a:t>
            </a:r>
            <a:endParaRPr lang="de-CH" sz="2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5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1420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Anna Sax, </a:t>
            </a:r>
            <a:r>
              <a:rPr lang="de-CH" dirty="0" err="1"/>
              <a:t>lic.oec.publ</a:t>
            </a:r>
            <a:r>
              <a:rPr lang="de-CH" dirty="0"/>
              <a:t>., MHA</a:t>
            </a:r>
          </a:p>
          <a:p>
            <a:r>
              <a:rPr lang="de-CH" dirty="0"/>
              <a:t>Leiterin Gesundheitsamt Schaffhausen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Bezahlen ohne Grenzen?</a:t>
            </a:r>
            <a:br>
              <a:rPr lang="de-CH" dirty="0"/>
            </a:br>
            <a:r>
              <a:rPr lang="de-CH" sz="2400" dirty="0"/>
              <a:t>Kantone als Handlungsträger und </a:t>
            </a:r>
            <a:r>
              <a:rPr lang="de-CH" sz="2400" dirty="0" smtClean="0"/>
              <a:t>Gestalter</a:t>
            </a:r>
            <a:br>
              <a:rPr lang="de-CH" sz="2400" dirty="0" smtClean="0"/>
            </a:br>
            <a:r>
              <a:rPr lang="de-CH" sz="2400" dirty="0"/>
              <a:t/>
            </a:r>
            <a:br>
              <a:rPr lang="de-CH" sz="2400" dirty="0"/>
            </a:b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Interparlamentarische Konferenz der Nordwestschweiz</a:t>
            </a:r>
            <a:b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26. Oktober 2018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Kosten und Finanzierung des Gesundheitswesens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Was wollen die Kantone?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Wo können </a:t>
            </a:r>
            <a:r>
              <a:rPr lang="de-CH" dirty="0"/>
              <a:t>die Kantone </a:t>
            </a:r>
            <a:r>
              <a:rPr lang="de-CH" dirty="0" smtClean="0"/>
              <a:t>Einfluss nehmen?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Welche </a:t>
            </a:r>
            <a:r>
              <a:rPr lang="de-CH" dirty="0"/>
              <a:t>Herausforderungen kommen </a:t>
            </a:r>
            <a:br>
              <a:rPr lang="de-CH" dirty="0"/>
            </a:br>
            <a:r>
              <a:rPr lang="de-CH" dirty="0"/>
              <a:t>auf die Kantone zu?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Kosten und Finanzierung des Gesundheitswesens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Was wollen die Kantone?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Wo können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die Kantone </a:t>
            </a: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Einfluss nehmen?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Welche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Herausforderungen kommen </a:t>
            </a:r>
            <a:br>
              <a:rPr lang="de-CH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auf die Kantone zu?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Gesundheitsausgaben in Mio. CHF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314484"/>
              </p:ext>
            </p:extLst>
          </p:nvPr>
        </p:nvGraphicFramePr>
        <p:xfrm>
          <a:off x="827584" y="1340768"/>
          <a:ext cx="74168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Gesundheitsausgaben in % des BIP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625404"/>
              </p:ext>
            </p:extLst>
          </p:nvPr>
        </p:nvGraphicFramePr>
        <p:xfrm>
          <a:off x="827584" y="1196752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56176" y="5942766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100" dirty="0">
                <a:solidFill>
                  <a:srgbClr val="000000"/>
                </a:solidFill>
              </a:rPr>
              <a:t>Quelle: BFS 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BIP-Anteil </a:t>
            </a:r>
            <a:r>
              <a:rPr lang="de-CH" dirty="0" smtClean="0"/>
              <a:t>der Gesundheitsausgaben im OECD-Vergleich, 2015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7272808" cy="50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Gesundheitsfinanzierung nach </a:t>
            </a:r>
            <a:r>
              <a:rPr lang="de-CH" dirty="0" smtClean="0"/>
              <a:t>Finanzierungsregime, 2016</a:t>
            </a:r>
            <a:endParaRPr lang="de-CH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098771"/>
              </p:ext>
            </p:extLst>
          </p:nvPr>
        </p:nvGraphicFramePr>
        <p:xfrm>
          <a:off x="899592" y="1340768"/>
          <a:ext cx="74888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IPK 26.10.2018</a:t>
            </a:r>
          </a:p>
        </p:txBody>
      </p:sp>
    </p:spTree>
    <p:extLst>
      <p:ext uri="{BB962C8B-B14F-4D97-AF65-F5344CB8AC3E}">
        <p14:creationId xmlns:p14="http://schemas.microsoft.com/office/powerpoint/2010/main" val="23500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Gesundheitsfinanzierung: </a:t>
            </a:r>
            <a:br>
              <a:rPr lang="de-CH" dirty="0"/>
            </a:br>
            <a:r>
              <a:rPr lang="de-CH" dirty="0"/>
              <a:t>Entwicklung der Finanzierungsanteile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913803"/>
              </p:ext>
            </p:extLst>
          </p:nvPr>
        </p:nvGraphicFramePr>
        <p:xfrm>
          <a:off x="467544" y="1196752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Kosten und Finanzierung des Gesundheitswesens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Was wollen die Kantone?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Wo können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die Kantone </a:t>
            </a: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Einfluss nehmen?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Welche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Herausforderungen kommen </a:t>
            </a:r>
            <a:br>
              <a:rPr lang="de-CH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auf die Kantone zu?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Kantone wollen…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206911" y="2427071"/>
            <a:ext cx="1512168" cy="108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200" dirty="0">
              <a:solidFill>
                <a:srgbClr val="000000"/>
              </a:solidFill>
            </a:endParaRPr>
          </a:p>
          <a:p>
            <a:pPr algn="ctr"/>
            <a:r>
              <a:rPr lang="de-CH" sz="1200" dirty="0">
                <a:solidFill>
                  <a:srgbClr val="000000"/>
                </a:solidFill>
              </a:rPr>
              <a:t>Ambulant vor stationär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2206911" y="3659189"/>
            <a:ext cx="1512032" cy="109257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200" dirty="0">
              <a:solidFill>
                <a:srgbClr val="000000"/>
              </a:solidFill>
            </a:endParaRPr>
          </a:p>
          <a:p>
            <a:pPr algn="ctr"/>
            <a:r>
              <a:rPr lang="de-CH" sz="1200" dirty="0">
                <a:solidFill>
                  <a:srgbClr val="000000"/>
                </a:solidFill>
              </a:rPr>
              <a:t>Ein eigenes Spital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5935462" y="3659189"/>
            <a:ext cx="1511895" cy="109257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200" dirty="0">
                <a:solidFill>
                  <a:srgbClr val="000000"/>
                </a:solidFill>
              </a:rPr>
              <a:t>Sich nicht dreinreden lassen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308084" y="2427071"/>
            <a:ext cx="1511895" cy="108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200" dirty="0">
                <a:solidFill>
                  <a:srgbClr val="000000"/>
                </a:solidFill>
              </a:rPr>
              <a:t>Stationär </a:t>
            </a:r>
            <a:r>
              <a:rPr lang="de-CH" sz="1200" i="1" dirty="0">
                <a:solidFill>
                  <a:srgbClr val="000000"/>
                </a:solidFill>
              </a:rPr>
              <a:t>und</a:t>
            </a:r>
            <a:r>
              <a:rPr lang="de-CH" sz="1200" dirty="0">
                <a:solidFill>
                  <a:srgbClr val="000000"/>
                </a:solidFill>
              </a:rPr>
              <a:t> ambulant steuern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290641" y="4892605"/>
            <a:ext cx="1511895" cy="108012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200" dirty="0">
              <a:solidFill>
                <a:srgbClr val="000000"/>
              </a:solidFill>
            </a:endParaRPr>
          </a:p>
          <a:p>
            <a:pPr algn="ctr"/>
            <a:r>
              <a:rPr lang="de-CH" sz="1200" dirty="0">
                <a:solidFill>
                  <a:srgbClr val="000000"/>
                </a:solidFill>
              </a:rPr>
              <a:t>Tiefe Kosten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5938504" y="1301969"/>
            <a:ext cx="1511895" cy="1080120"/>
          </a:xfrm>
          <a:prstGeom prst="ellipse">
            <a:avLst/>
          </a:prstGeom>
          <a:solidFill>
            <a:srgbClr val="F6FCA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200" dirty="0">
                <a:solidFill>
                  <a:srgbClr val="000000"/>
                </a:solidFill>
              </a:rPr>
              <a:t>Genügend Ärztinnen und Ärzte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4071255" y="1301969"/>
            <a:ext cx="1511895" cy="1080120"/>
          </a:xfrm>
          <a:prstGeom prst="ellipse">
            <a:avLst/>
          </a:prstGeom>
          <a:solidFill>
            <a:srgbClr val="F6FCA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200" dirty="0">
                <a:solidFill>
                  <a:srgbClr val="000000"/>
                </a:solidFill>
              </a:rPr>
              <a:t>Nicht zu viele Ärztinnen und Ärzte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5943778" y="4892605"/>
            <a:ext cx="1506621" cy="1107926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200" dirty="0">
                <a:solidFill>
                  <a:srgbClr val="000000"/>
                </a:solidFill>
              </a:rPr>
              <a:t>Zufriedene</a:t>
            </a:r>
          </a:p>
          <a:p>
            <a:pPr algn="ctr"/>
            <a:r>
              <a:rPr lang="de-CH" sz="1200" dirty="0">
                <a:solidFill>
                  <a:srgbClr val="000000"/>
                </a:solidFill>
              </a:rPr>
              <a:t>Patient/-innen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4071254" y="4892605"/>
            <a:ext cx="1511895" cy="108012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200" dirty="0">
                <a:solidFill>
                  <a:srgbClr val="000000"/>
                </a:solidFill>
              </a:rPr>
              <a:t>Zufriedenes Gesundheitspersonal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071255" y="3659189"/>
            <a:ext cx="1511895" cy="109257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200" dirty="0">
                <a:solidFill>
                  <a:srgbClr val="000000"/>
                </a:solidFill>
              </a:rPr>
              <a:t>Nicht alles selber machen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="" xmlns:a16="http://schemas.microsoft.com/office/drawing/2014/main" id="{A0FC1BE3-F182-44A7-80D1-024694B6A298}"/>
              </a:ext>
            </a:extLst>
          </p:cNvPr>
          <p:cNvSpPr/>
          <p:nvPr/>
        </p:nvSpPr>
        <p:spPr bwMode="auto">
          <a:xfrm>
            <a:off x="2206911" y="4892605"/>
            <a:ext cx="1512168" cy="1107926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200" dirty="0">
              <a:solidFill>
                <a:srgbClr val="000000"/>
              </a:solidFill>
            </a:endParaRPr>
          </a:p>
          <a:p>
            <a:pPr algn="ctr"/>
            <a:r>
              <a:rPr lang="de-CH" sz="1200" dirty="0">
                <a:solidFill>
                  <a:srgbClr val="000000"/>
                </a:solidFill>
              </a:rPr>
              <a:t>Gute Qualität</a:t>
            </a:r>
          </a:p>
        </p:txBody>
      </p:sp>
    </p:spTree>
    <p:extLst>
      <p:ext uri="{BB962C8B-B14F-4D97-AF65-F5344CB8AC3E}">
        <p14:creationId xmlns:p14="http://schemas.microsoft.com/office/powerpoint/2010/main" val="15877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Die </a:t>
            </a:r>
            <a:r>
              <a:rPr lang="de-DE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freie Spitalwahl für Privatversicherte steht vor dem Aus</a:t>
            </a:r>
            <a:r>
              <a:rPr lang="de-DE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CH" sz="2400" dirty="0" smtClean="0">
                <a:ea typeface="Times New Roman" charset="0"/>
                <a:cs typeface="Times New Roman" charset="0"/>
              </a:rPr>
              <a:t>NZZ, 15.10.2018</a:t>
            </a:r>
            <a:endParaRPr lang="de-CH" sz="2400" dirty="0">
              <a:ea typeface="Times New Roman" charset="0"/>
              <a:cs typeface="Times New Roman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81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Wer 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>sich eine Luxuskrankenkasse leistet, hatte bisher die Gewissheit: Jede Klinik des Landes steht mir zur Verfügung. Das ändert sich nun. Das ganze Zusatzversicherungsgeschäft ist im Umbruch</a:t>
            </a: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...</a:t>
            </a:r>
            <a:br>
              <a:rPr lang="de-DE" dirty="0" smtClean="0">
                <a:latin typeface="+mj-lt"/>
                <a:ea typeface="Times New Roman" charset="0"/>
                <a:cs typeface="Times New Roman" charset="0"/>
              </a:rPr>
            </a:br>
            <a:endParaRPr lang="de-DE" dirty="0" smtClean="0">
              <a:latin typeface="+mj-lt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r>
              <a:rPr lang="de-DE" dirty="0">
                <a:latin typeface="+mj-lt"/>
                <a:ea typeface="Times New Roman" charset="0"/>
                <a:cs typeface="Times New Roman" charset="0"/>
              </a:rPr>
              <a:t>Zu manchen Privatkliniken haben Privatversicherte keinen Zugang mehr – </a:t>
            </a:r>
            <a:r>
              <a:rPr lang="de-DE" dirty="0" err="1">
                <a:latin typeface="+mj-lt"/>
                <a:ea typeface="Times New Roman" charset="0"/>
                <a:cs typeface="Times New Roman" charset="0"/>
              </a:rPr>
              <a:t>ausser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> sie zahlen die Behandlung selber</a:t>
            </a: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...</a:t>
            </a:r>
            <a:r>
              <a:rPr lang="de-DE" sz="2800" b="1" dirty="0">
                <a:latin typeface="+mj-lt"/>
                <a:ea typeface="Times New Roman" charset="0"/>
                <a:cs typeface="Times New Roman" charset="0"/>
              </a:rPr>
              <a:t/>
            </a:r>
            <a:br>
              <a:rPr lang="de-DE" sz="2800" b="1" dirty="0">
                <a:latin typeface="+mj-lt"/>
                <a:ea typeface="Times New Roman" charset="0"/>
                <a:cs typeface="Times New Roman" charset="0"/>
              </a:rPr>
            </a:br>
            <a:endParaRPr lang="de-CH" sz="2800" b="1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74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Kosten und Finanzierung des Gesundheitswesens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Was wollen die Kantone?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Wo können </a:t>
            </a:r>
            <a:r>
              <a:rPr lang="de-CH" dirty="0"/>
              <a:t>die Kantone </a:t>
            </a:r>
            <a:r>
              <a:rPr lang="de-CH" dirty="0" smtClean="0"/>
              <a:t>Einfluss nehmen?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Welche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Herausforderungen kommen </a:t>
            </a:r>
            <a:br>
              <a:rPr lang="de-CH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auf die Kantone zu?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 die Kantone </a:t>
            </a:r>
            <a:r>
              <a:rPr lang="de-CH" dirty="0" smtClean="0"/>
              <a:t>Einfluss </a:t>
            </a:r>
            <a:r>
              <a:rPr lang="de-CH" dirty="0"/>
              <a:t>nehmen können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7362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Lobbying der Kantone – aktuelle Beispiele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9175" y="1264444"/>
            <a:ext cx="7115175" cy="489585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Handlungsspielraum für die </a:t>
            </a:r>
            <a:r>
              <a:rPr lang="de-CH" dirty="0" smtClean="0"/>
              <a:t>Kantone (Beispiele)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Versorgungsplanung und Spitallisten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«Ambulant vor stationär»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Gemeinwirtschaftliche Leistungen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Zulassung der Ärztinnen und Ärzte 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Konzepte </a:t>
            </a:r>
            <a:r>
              <a:rPr lang="de-CH" dirty="0"/>
              <a:t>/ Strategien für die Pflege (Palliative Care, Demenz, ambulante Angebote) 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Schnittstellen optimieren (z.B. Akut/Langzeit)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Strategische Kooperationen mit anderen Kantonen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bg1">
                    <a:lumMod val="75000"/>
                  </a:schemeClr>
                </a:solidFill>
              </a:rPr>
              <a:t>Individuelle Prämienverbilligung IPV (26 Systeme!)</a:t>
            </a:r>
            <a:endParaRPr lang="de-CH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IPK 26.10.2018</a:t>
            </a:r>
          </a:p>
        </p:txBody>
      </p:sp>
    </p:spTree>
    <p:extLst>
      <p:ext uri="{BB962C8B-B14F-4D97-AF65-F5344CB8AC3E}">
        <p14:creationId xmlns:p14="http://schemas.microsoft.com/office/powerpoint/2010/main" val="166192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Spitalplanung – 3 Etappen</a:t>
            </a:r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395288" y="1196975"/>
          <a:ext cx="836295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Gesundheitskommission, 14.06.2018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230271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srgbClr val="000000"/>
                </a:solidFill>
              </a:rPr>
              <a:t>Schritt 1 </a:t>
            </a:r>
          </a:p>
          <a:p>
            <a:pPr algn="ctr"/>
            <a:r>
              <a:rPr lang="de-CH" dirty="0" smtClean="0">
                <a:solidFill>
                  <a:srgbClr val="000000"/>
                </a:solidFill>
              </a:rPr>
              <a:t>(2018 – 2020)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95936" y="23027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srgbClr val="000000"/>
                </a:solidFill>
              </a:rPr>
              <a:t>Schritt 2</a:t>
            </a:r>
          </a:p>
          <a:p>
            <a:pPr algn="ctr"/>
            <a:r>
              <a:rPr lang="de-CH" dirty="0" smtClean="0">
                <a:solidFill>
                  <a:srgbClr val="000000"/>
                </a:solidFill>
              </a:rPr>
              <a:t>(2020 – 2021)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77087" y="23027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srgbClr val="000000"/>
                </a:solidFill>
              </a:rPr>
              <a:t>Schritt 3 </a:t>
            </a:r>
          </a:p>
          <a:p>
            <a:pPr algn="ctr"/>
            <a:r>
              <a:rPr lang="de-CH" dirty="0" smtClean="0">
                <a:solidFill>
                  <a:srgbClr val="000000"/>
                </a:solidFill>
              </a:rPr>
              <a:t>(2021)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Spitallisten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3968" y="1186656"/>
            <a:ext cx="4648607" cy="492918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5288" y="1340768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70C0"/>
                </a:solidFill>
              </a:rPr>
              <a:t>Leistungsaufträge sollen an Spitäler vergeben werden, die wirtschaftlich arbeiten und die geforderten Qualitätskriterien </a:t>
            </a:r>
            <a:r>
              <a:rPr lang="de-CH" sz="2400" dirty="0" smtClean="0">
                <a:solidFill>
                  <a:srgbClr val="0070C0"/>
                </a:solidFill>
              </a:rPr>
              <a:t>(z.B. Mindestfallzahlen) einhalten.</a:t>
            </a:r>
          </a:p>
          <a:p>
            <a:endParaRPr lang="de-CH" sz="2400" dirty="0">
              <a:solidFill>
                <a:srgbClr val="0070C0"/>
              </a:solidFill>
            </a:endParaRPr>
          </a:p>
          <a:p>
            <a:r>
              <a:rPr lang="de-CH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Zielkonflikte !?</a:t>
            </a:r>
            <a:endParaRPr lang="de-CH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«Ambulant vor stationär»:</a:t>
            </a:r>
            <a:br>
              <a:rPr lang="de-CH" dirty="0" smtClean="0"/>
            </a:br>
            <a:r>
              <a:rPr lang="de-CH" sz="2000" dirty="0" smtClean="0"/>
              <a:t>Liste der ambulant durchzuführenden Eingriffe</a:t>
            </a:r>
            <a:endParaRPr lang="de-CH" sz="2000" dirty="0"/>
          </a:p>
        </p:txBody>
      </p:sp>
      <p:graphicFrame>
        <p:nvGraphicFramePr>
          <p:cNvPr id="5" name="Tabellenplatzhalter 4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395288" y="1196975"/>
          <a:ext cx="8362950" cy="475230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181475"/>
                <a:gridCol w="4181475"/>
              </a:tblGrid>
              <a:tr h="346226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a:rPr>
                        <a:t>Bund und Kantone</a:t>
                      </a:r>
                      <a:endParaRPr lang="de-CH" sz="16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a:rPr>
                        <a:t>Kantone ZH, LU, AG, VS,</a:t>
                      </a:r>
                      <a:r>
                        <a:rPr lang="de-CH" sz="1600" baseline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a:rPr>
                        <a:t> ZG, SH</a:t>
                      </a:r>
                      <a:endParaRPr lang="de-CH" sz="16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6226">
                <a:tc gridSpan="2"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Arthroskopie</a:t>
                      </a:r>
                      <a:r>
                        <a:rPr lang="de-CH" sz="1600" baseline="0" dirty="0" smtClean="0"/>
                        <a:t> Meniskus</a:t>
                      </a:r>
                      <a:endParaRPr lang="de-CH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46226">
                <a:tc gridSpan="2"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Kniearthroskopie</a:t>
                      </a:r>
                      <a:endParaRPr lang="de-CH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46226">
                <a:tc gridSpan="2"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Leistenbruch</a:t>
                      </a:r>
                      <a:endParaRPr lang="de-CH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46226">
                <a:tc gridSpan="2"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Krampfadern</a:t>
                      </a:r>
                      <a:endParaRPr lang="de-CH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597595">
                <a:tc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Eingriffe an Gebärmutter</a:t>
                      </a:r>
                      <a:r>
                        <a:rPr lang="de-CH" sz="1600" baseline="0" dirty="0" smtClean="0"/>
                        <a:t> und Gebärmutterhals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1600" dirty="0"/>
                    </a:p>
                  </a:txBody>
                  <a:tcPr/>
                </a:tc>
              </a:tr>
              <a:tr h="346226">
                <a:tc gridSpan="2"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Mandelentfernung</a:t>
                      </a:r>
                      <a:endParaRPr lang="de-CH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46226">
                <a:tc gridSpan="2"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Hämorrhoiden</a:t>
                      </a:r>
                      <a:endParaRPr lang="de-CH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46226">
                <a:tc>
                  <a:txBody>
                    <a:bodyPr/>
                    <a:lstStyle/>
                    <a:p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Herzkatheter</a:t>
                      </a:r>
                      <a:endParaRPr lang="de-CH" sz="1600" dirty="0"/>
                    </a:p>
                  </a:txBody>
                  <a:tcPr/>
                </a:tc>
              </a:tr>
              <a:tr h="346226">
                <a:tc>
                  <a:txBody>
                    <a:bodyPr/>
                    <a:lstStyle/>
                    <a:p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Herzschrittmacher</a:t>
                      </a:r>
                      <a:endParaRPr lang="de-CH" sz="1600" dirty="0"/>
                    </a:p>
                  </a:txBody>
                  <a:tcPr/>
                </a:tc>
              </a:tr>
              <a:tr h="346226">
                <a:tc>
                  <a:txBody>
                    <a:bodyPr/>
                    <a:lstStyle/>
                    <a:p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Katarakt</a:t>
                      </a:r>
                      <a:r>
                        <a:rPr lang="de-CH" sz="1600" baseline="0" dirty="0" smtClean="0"/>
                        <a:t> (grauer Star)</a:t>
                      </a:r>
                      <a:endParaRPr lang="de-CH" sz="1600" dirty="0"/>
                    </a:p>
                  </a:txBody>
                  <a:tcPr/>
                </a:tc>
              </a:tr>
              <a:tr h="346226">
                <a:tc>
                  <a:txBody>
                    <a:bodyPr/>
                    <a:lstStyle/>
                    <a:p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Karpaltunnel</a:t>
                      </a:r>
                      <a:endParaRPr lang="de-CH" sz="1600" dirty="0"/>
                    </a:p>
                  </a:txBody>
                  <a:tcPr/>
                </a:tc>
              </a:tr>
              <a:tr h="346226">
                <a:tc>
                  <a:txBody>
                    <a:bodyPr/>
                    <a:lstStyle/>
                    <a:p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Nierenstein-Zertrümmerung</a:t>
                      </a:r>
                      <a:endParaRPr lang="de-CH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6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«Ambulant vor stationär»:</a:t>
            </a:r>
            <a:br>
              <a:rPr lang="de-CH" dirty="0" smtClean="0"/>
            </a:br>
            <a:r>
              <a:rPr lang="de-CH" dirty="0" smtClean="0"/>
              <a:t>Gegenüberstellung Bund / Kantone</a:t>
            </a:r>
            <a:endParaRPr lang="de-CH" dirty="0"/>
          </a:p>
        </p:txBody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395288" y="1196974"/>
          <a:ext cx="8244000" cy="44843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61000"/>
                <a:gridCol w="2061000"/>
                <a:gridCol w="2061000"/>
                <a:gridCol w="2061000"/>
              </a:tblGrid>
              <a:tr h="45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CH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solidFill>
                            <a:schemeClr val="bg1"/>
                          </a:solidFill>
                          <a:effectLst/>
                        </a:rPr>
                        <a:t>Bund</a:t>
                      </a:r>
                      <a:endParaRPr lang="de-CH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>
                          <a:solidFill>
                            <a:schemeClr val="bg1"/>
                          </a:solidFill>
                          <a:effectLst/>
                        </a:rPr>
                        <a:t>ZH</a:t>
                      </a:r>
                      <a:endParaRPr lang="de-CH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solidFill>
                            <a:schemeClr val="bg1"/>
                          </a:solidFill>
                          <a:effectLst/>
                        </a:rPr>
                        <a:t>SH</a:t>
                      </a:r>
                      <a:endParaRPr lang="de-CH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5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Einführung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>
                          <a:effectLst/>
                        </a:rPr>
                        <a:t>01.01.2019</a:t>
                      </a:r>
                      <a:endParaRPr lang="de-C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>
                          <a:effectLst/>
                        </a:rPr>
                        <a:t>01.01.2018</a:t>
                      </a:r>
                      <a:endParaRPr lang="de-C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01.05.2018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effectLst/>
                        </a:rPr>
                        <a:t>Eingriffsgruppen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effectLst/>
                        </a:rPr>
                        <a:t>7 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effectLst/>
                        </a:rPr>
                        <a:t>12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effectLst/>
                        </a:rPr>
                        <a:t>12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Verlagerungspotenzial (Fälle pro </a:t>
                      </a:r>
                      <a:r>
                        <a:rPr lang="de-CH" sz="1200" dirty="0" smtClean="0">
                          <a:effectLst/>
                        </a:rPr>
                        <a:t>Jahr, Schätzung)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>
                          <a:effectLst/>
                        </a:rPr>
                        <a:t>33'000</a:t>
                      </a:r>
                      <a:endParaRPr lang="de-C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>
                          <a:effectLst/>
                        </a:rPr>
                        <a:t>3400</a:t>
                      </a:r>
                      <a:endParaRPr lang="de-C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400 - 500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6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Einsparpotenzial für den Kanton 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>
                          <a:effectLst/>
                        </a:rPr>
                        <a:t>90 Mio. (ganze CH)</a:t>
                      </a:r>
                      <a:endParaRPr lang="de-C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>
                          <a:effectLst/>
                        </a:rPr>
                        <a:t>9.2 Mio.</a:t>
                      </a:r>
                      <a:endParaRPr lang="de-C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1 Mio.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7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Ausnahmekriterien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effectLst/>
                        </a:rPr>
                        <a:t>«wenn </a:t>
                      </a:r>
                      <a:r>
                        <a:rPr lang="de-CH" sz="1200" dirty="0">
                          <a:effectLst/>
                        </a:rPr>
                        <a:t>aufgrund besonderer Umstände ein ambulante Durchführung nicht möglich </a:t>
                      </a:r>
                      <a:r>
                        <a:rPr lang="de-CH" sz="1200" dirty="0" smtClean="0">
                          <a:effectLst/>
                        </a:rPr>
                        <a:t>ist» (KLV Anhang</a:t>
                      </a:r>
                      <a:r>
                        <a:rPr lang="de-CH" sz="1200" baseline="0" dirty="0" smtClean="0">
                          <a:effectLst/>
                        </a:rPr>
                        <a:t> 1)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>
                          <a:effectLst/>
                        </a:rPr>
                        <a:t>Liste ZH/LU</a:t>
                      </a:r>
                      <a:endParaRPr lang="de-C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Liste ZH/LU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5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Prüfung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>
                          <a:effectLst/>
                        </a:rPr>
                        <a:t>Keine Angabe</a:t>
                      </a:r>
                      <a:endParaRPr lang="de-C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>
                          <a:effectLst/>
                        </a:rPr>
                        <a:t>postoperativ, anhand von Krankengeschichten</a:t>
                      </a:r>
                      <a:endParaRPr lang="de-C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Stichproben postoperativ (</a:t>
                      </a:r>
                      <a:r>
                        <a:rPr lang="de-CH" sz="1200" dirty="0" smtClean="0">
                          <a:effectLst/>
                        </a:rPr>
                        <a:t>KSSH);</a:t>
                      </a:r>
                      <a:r>
                        <a:rPr lang="de-CH" sz="1200" baseline="0" dirty="0" smtClean="0">
                          <a:effectLst/>
                        </a:rPr>
                        <a:t> </a:t>
                      </a:r>
                      <a:r>
                        <a:rPr lang="de-CH" sz="1200" dirty="0" err="1" smtClean="0">
                          <a:effectLst/>
                        </a:rPr>
                        <a:t>KoGu</a:t>
                      </a:r>
                      <a:r>
                        <a:rPr lang="de-CH" sz="1200" dirty="0" smtClean="0">
                          <a:effectLst/>
                        </a:rPr>
                        <a:t> </a:t>
                      </a:r>
                      <a:r>
                        <a:rPr lang="de-CH" sz="1200" dirty="0">
                          <a:effectLst/>
                        </a:rPr>
                        <a:t>(</a:t>
                      </a:r>
                      <a:r>
                        <a:rPr lang="de-CH" sz="1200" dirty="0" err="1">
                          <a:effectLst/>
                        </a:rPr>
                        <a:t>Belair</a:t>
                      </a:r>
                      <a:r>
                        <a:rPr lang="de-CH" sz="1200" dirty="0">
                          <a:effectLst/>
                        </a:rPr>
                        <a:t>)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6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Evaluation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 err="1">
                          <a:effectLst/>
                        </a:rPr>
                        <a:t>Monitoringkonzept</a:t>
                      </a:r>
                      <a:r>
                        <a:rPr lang="de-CH" sz="1200" dirty="0">
                          <a:effectLst/>
                        </a:rPr>
                        <a:t> in Entwicklung; Evaluation nach 3 J.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"Laufende Weiterentwicklung aufgrund konkreter Erfahrungen"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 err="1">
                          <a:effectLst/>
                        </a:rPr>
                        <a:t>Erfa</a:t>
                      </a:r>
                      <a:r>
                        <a:rPr lang="de-CH" sz="1200" dirty="0">
                          <a:effectLst/>
                        </a:rPr>
                        <a:t>-Bericht </a:t>
                      </a:r>
                      <a:r>
                        <a:rPr lang="de-CH" sz="1200" dirty="0" smtClean="0">
                          <a:effectLst/>
                        </a:rPr>
                        <a:t>KSSH </a:t>
                      </a:r>
                      <a:r>
                        <a:rPr lang="de-CH" sz="1200" dirty="0">
                          <a:effectLst/>
                        </a:rPr>
                        <a:t>/ </a:t>
                      </a:r>
                      <a:r>
                        <a:rPr lang="de-CH" sz="1200" dirty="0" err="1">
                          <a:effectLst/>
                        </a:rPr>
                        <a:t>Belair</a:t>
                      </a:r>
                      <a:r>
                        <a:rPr lang="de-CH" sz="1200" dirty="0">
                          <a:effectLst/>
                        </a:rPr>
                        <a:t> bis Juli 2018; </a:t>
                      </a:r>
                      <a:r>
                        <a:rPr lang="de-CH" sz="1200" dirty="0" smtClean="0">
                          <a:effectLst/>
                        </a:rPr>
                        <a:t>Runder</a:t>
                      </a:r>
                      <a:r>
                        <a:rPr lang="de-CH" sz="1200" baseline="0" dirty="0" smtClean="0">
                          <a:effectLst/>
                        </a:rPr>
                        <a:t> Tisch September 2018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2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Gemeinwirtschaftliche Leistungen nach KVG Art. 49 Abs. 3</a:t>
            </a:r>
            <a:endParaRPr lang="de-CH" sz="2400" dirty="0"/>
          </a:p>
        </p:txBody>
      </p:sp>
      <p:sp>
        <p:nvSpPr>
          <p:cNvPr id="2" name="Untertite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0" dirty="0" smtClean="0"/>
              <a:t>«… Dazu gehören insbesondere:</a:t>
            </a:r>
          </a:p>
          <a:p>
            <a:pPr marL="457200" indent="-457200">
              <a:buFont typeface="+mj-lt"/>
              <a:buAutoNum type="alphaLcPeriod"/>
            </a:pPr>
            <a:r>
              <a:rPr lang="de-CH" b="0" dirty="0" smtClean="0"/>
              <a:t>die </a:t>
            </a:r>
            <a:r>
              <a:rPr lang="de-CH" b="0" dirty="0"/>
              <a:t>Aufrechterhaltung von Spitalkapazitäten aus regionalpolitischen Gründen;</a:t>
            </a:r>
          </a:p>
          <a:p>
            <a:pPr marL="457200" indent="-457200">
              <a:buFont typeface="+mj-lt"/>
              <a:buAutoNum type="alphaLcPeriod"/>
            </a:pPr>
            <a:r>
              <a:rPr lang="de-CH" b="0" dirty="0" smtClean="0"/>
              <a:t>die </a:t>
            </a:r>
            <a:r>
              <a:rPr lang="de-CH" b="0" dirty="0"/>
              <a:t>Forschung und universitäre Lehre</a:t>
            </a:r>
            <a:r>
              <a:rPr lang="de-CH" b="0" dirty="0" smtClean="0"/>
              <a:t>.»</a:t>
            </a:r>
          </a:p>
          <a:p>
            <a:pPr marL="457200" indent="-457200">
              <a:buFont typeface="+mj-lt"/>
              <a:buAutoNum type="alphaLcPeriod"/>
            </a:pPr>
            <a:endParaRPr lang="de-CH" b="0" dirty="0"/>
          </a:p>
          <a:p>
            <a:r>
              <a:rPr lang="de-CH" b="0" dirty="0" smtClean="0">
                <a:solidFill>
                  <a:srgbClr val="0070C0"/>
                </a:solidFill>
              </a:rPr>
              <a:t>«Kantonaler Giftschrank gegen die Strukturbereinigung</a:t>
            </a:r>
            <a:r>
              <a:rPr lang="de-CH" b="0" dirty="0">
                <a:solidFill>
                  <a:srgbClr val="0070C0"/>
                </a:solidFill>
              </a:rPr>
              <a:t>» (</a:t>
            </a:r>
            <a:r>
              <a:rPr lang="de-CH" b="0" dirty="0" err="1" smtClean="0">
                <a:solidFill>
                  <a:srgbClr val="0070C0"/>
                </a:solidFill>
              </a:rPr>
              <a:t>economiesuisse</a:t>
            </a:r>
            <a:r>
              <a:rPr lang="de-CH" b="0" dirty="0" smtClean="0">
                <a:solidFill>
                  <a:srgbClr val="0070C0"/>
                </a:solidFill>
              </a:rPr>
              <a:t>)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Gemeinwirtschaftliche Leistungen oder Subventionen?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303" y="1412776"/>
            <a:ext cx="8185747" cy="422523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5638006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solidFill>
                  <a:srgbClr val="000000"/>
                </a:solidFill>
              </a:rPr>
              <a:t>Quelle: </a:t>
            </a:r>
            <a:r>
              <a:rPr lang="de-CH" sz="1200" dirty="0" err="1" smtClean="0">
                <a:solidFill>
                  <a:srgbClr val="000000"/>
                </a:solidFill>
              </a:rPr>
              <a:t>Avenir</a:t>
            </a:r>
            <a:r>
              <a:rPr lang="de-CH" sz="1200" dirty="0" smtClean="0">
                <a:solidFill>
                  <a:srgbClr val="000000"/>
                </a:solidFill>
              </a:rPr>
              <a:t> Suisse 2018</a:t>
            </a:r>
            <a:endParaRPr lang="de-CH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Die </a:t>
            </a:r>
            <a:r>
              <a:rPr lang="de-DE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freie Spitalwahl für Privatversicherte steht vor dem Aus</a:t>
            </a:r>
            <a:r>
              <a:rPr lang="de-DE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CH" sz="2400" dirty="0" smtClean="0">
                <a:ea typeface="Times New Roman" charset="0"/>
                <a:cs typeface="Times New Roman" charset="0"/>
              </a:rPr>
              <a:t>NZZ, 15.10.2018 (2)</a:t>
            </a:r>
            <a:endParaRPr lang="de-CH" sz="2400" dirty="0">
              <a:ea typeface="Times New Roman" charset="0"/>
              <a:cs typeface="Times New Roman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81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j-lt"/>
                <a:ea typeface="Times New Roman" charset="0"/>
                <a:cs typeface="Times New Roman" charset="0"/>
              </a:rPr>
              <a:t>Eine Tabelle mit Direktvergleichen zwischen altem und neuem Produkt suggeriert, dass es keine Unterschiede gebe: «Freie Spitalwahl, ganze Schweiz</a:t>
            </a: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»...</a:t>
            </a:r>
            <a:br>
              <a:rPr lang="de-DE" dirty="0" smtClean="0">
                <a:latin typeface="+mj-lt"/>
                <a:ea typeface="Times New Roman" charset="0"/>
                <a:cs typeface="Times New Roman" charset="0"/>
              </a:rPr>
            </a:br>
            <a:endParaRPr lang="de-DE" dirty="0" smtClean="0">
              <a:latin typeface="+mj-lt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In 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>einer kleinen </a:t>
            </a:r>
            <a:r>
              <a:rPr lang="de-DE" dirty="0" err="1">
                <a:latin typeface="+mj-lt"/>
                <a:ea typeface="Times New Roman" charset="0"/>
                <a:cs typeface="Times New Roman" charset="0"/>
              </a:rPr>
              <a:t>Fussnote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> folgt jedoch die wesentliche </a:t>
            </a: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Einschränkung, 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>dass dies künftig nur für die von der Helsana anerkannten Spitäler gelte. </a:t>
            </a: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/>
            </a:r>
            <a:br>
              <a:rPr lang="de-DE" dirty="0" smtClean="0">
                <a:latin typeface="+mj-lt"/>
                <a:ea typeface="Times New Roman" charset="0"/>
                <a:cs typeface="Times New Roman" charset="0"/>
              </a:rPr>
            </a:br>
            <a:endParaRPr lang="de-DE" dirty="0" smtClean="0">
              <a:latin typeface="+mj-lt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Wer 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>wissen will, welche das sind, wird auf die Website des Versicherers verwiesen. </a:t>
            </a:r>
            <a:endParaRPr lang="de-DE" dirty="0" smtClean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033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Zulassungsregelung für Ärztinnen </a:t>
            </a:r>
            <a:br>
              <a:rPr lang="de-CH" dirty="0" smtClean="0"/>
            </a:br>
            <a:r>
              <a:rPr lang="de-CH" dirty="0" smtClean="0"/>
              <a:t>und Ärzte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59" y="1176337"/>
            <a:ext cx="5360407" cy="49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Zulassungsregelung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Heute: </a:t>
            </a:r>
            <a:br>
              <a:rPr lang="de-CH" dirty="0" smtClean="0"/>
            </a:br>
            <a:r>
              <a:rPr lang="de-CH" b="0" dirty="0" smtClean="0"/>
              <a:t>Bedürfnisnachweis gem. KVG Art. 55a </a:t>
            </a:r>
            <a:br>
              <a:rPr lang="de-CH" b="0" dirty="0" smtClean="0"/>
            </a:br>
            <a:r>
              <a:rPr lang="de-CH" b="0" dirty="0" smtClean="0"/>
              <a:t>Alle Kantone, mit </a:t>
            </a:r>
            <a:r>
              <a:rPr lang="de-CH" b="0" dirty="0"/>
              <a:t>Ausnahme von AI, AR, GR und ZH </a:t>
            </a:r>
            <a:r>
              <a:rPr lang="de-CH" b="0" dirty="0" smtClean="0"/>
              <a:t/>
            </a:r>
            <a:br>
              <a:rPr lang="de-CH" b="0" dirty="0" smtClean="0"/>
            </a:br>
            <a:r>
              <a:rPr lang="de-CH" b="0" dirty="0" smtClean="0"/>
              <a:t>Läuft Mitte 2019 aus.</a:t>
            </a:r>
            <a:endParaRPr lang="de-CH" dirty="0"/>
          </a:p>
          <a:p>
            <a:r>
              <a:rPr lang="de-CH" dirty="0" smtClean="0"/>
              <a:t>Neu gem. BR und Parlament:</a:t>
            </a:r>
          </a:p>
          <a:p>
            <a:r>
              <a:rPr lang="de-CH" b="0" dirty="0" smtClean="0"/>
              <a:t>Zusätzliche Anforderungen (3 Jahre Berufserfahrung oder Prüfung über Gesundheitssystem CH, Sprachkenntnisse, ev. Qualitätsanforderungen, eHealth…)</a:t>
            </a:r>
          </a:p>
          <a:p>
            <a:r>
              <a:rPr lang="de-CH" dirty="0" smtClean="0"/>
              <a:t>Ganz neu (17.10.2018):</a:t>
            </a:r>
          </a:p>
          <a:p>
            <a:r>
              <a:rPr lang="de-CH" b="0" dirty="0" smtClean="0"/>
              <a:t>BR will befristete Weiterführung der bisherigen Regelung </a:t>
            </a:r>
            <a:br>
              <a:rPr lang="de-CH" b="0" dirty="0" smtClean="0"/>
            </a:br>
            <a:r>
              <a:rPr lang="de-CH" b="0" dirty="0" smtClean="0"/>
              <a:t>bis Mitte 2021 (Ziel: Abstimmung mit Vorlage «Monismus»)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 kantonale Handlungs-möglichkeiten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Förderung von Effizienz und Wirtschaftlichkeit durch Umsetzung der Strategien von Bund und Kantonen, z.B.:</a:t>
            </a:r>
          </a:p>
          <a:p>
            <a:pPr marL="876300" lvl="1" indent="-342900">
              <a:buFont typeface="Symbol" panose="05050102010706020507" pitchFamily="18" charset="2"/>
              <a:buChar char="-"/>
            </a:pPr>
            <a:r>
              <a:rPr lang="de-CH" dirty="0" smtClean="0"/>
              <a:t>Nationale Demenzstrategie</a:t>
            </a:r>
          </a:p>
          <a:p>
            <a:pPr marL="876300" lvl="1" indent="-342900">
              <a:buFont typeface="Symbol" panose="05050102010706020507" pitchFamily="18" charset="2"/>
              <a:buChar char="-"/>
            </a:pPr>
            <a:r>
              <a:rPr lang="de-CH" dirty="0" smtClean="0"/>
              <a:t>Strategie eHealth Schweiz</a:t>
            </a:r>
          </a:p>
          <a:p>
            <a:pPr marL="876300" lvl="1" indent="-342900">
              <a:buFont typeface="Symbol" panose="05050102010706020507" pitchFamily="18" charset="2"/>
              <a:buChar char="-"/>
            </a:pPr>
            <a:r>
              <a:rPr lang="de-CH" dirty="0" smtClean="0"/>
              <a:t>Nationale Strategie gegen Krebs</a:t>
            </a:r>
          </a:p>
          <a:p>
            <a:pPr marL="876300" lvl="1" indent="-342900">
              <a:buFont typeface="Symbol" panose="05050102010706020507" pitchFamily="18" charset="2"/>
              <a:buChar char="-"/>
            </a:pPr>
            <a:r>
              <a:rPr lang="de-CH" dirty="0" smtClean="0"/>
              <a:t>Nationale Strategie Palliative Care</a:t>
            </a:r>
          </a:p>
          <a:p>
            <a:pPr marL="876300" lvl="1" indent="-342900">
              <a:buFont typeface="Symbol" panose="05050102010706020507" pitchFamily="18" charset="2"/>
              <a:buChar char="-"/>
            </a:pPr>
            <a:r>
              <a:rPr lang="de-CH" dirty="0" smtClean="0"/>
              <a:t>Nationale Strategie zur Prävention nichtübertragbarer Krankheiten</a:t>
            </a:r>
            <a:endParaRPr lang="de-CH" dirty="0"/>
          </a:p>
          <a:p>
            <a:pPr lvl="1" indent="0">
              <a:buNone/>
            </a:pPr>
            <a:endParaRPr lang="de-CH" sz="2000" dirty="0" smtClean="0"/>
          </a:p>
          <a:p>
            <a:pPr lvl="1" indent="0">
              <a:buNone/>
            </a:pPr>
            <a:r>
              <a:rPr lang="de-CH" sz="2000" dirty="0" smtClean="0"/>
              <a:t>Weitere Informationen: </a:t>
            </a:r>
            <a:r>
              <a:rPr lang="de-CH" sz="2000" dirty="0" smtClean="0">
                <a:hlinkClick r:id="rId2"/>
              </a:rPr>
              <a:t>www.gdk-cds.ch</a:t>
            </a:r>
            <a:r>
              <a:rPr lang="de-CH" sz="2000" dirty="0" smtClean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Kosten und Finanzierung des Gesundheitswesens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Was wollen die Kantone?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Wo können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die Kantone </a:t>
            </a: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Einfluss nehmen?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Welche </a:t>
            </a:r>
            <a:r>
              <a:rPr lang="de-CH" dirty="0"/>
              <a:t>Herausforderungen kommen </a:t>
            </a:r>
            <a:br>
              <a:rPr lang="de-CH" dirty="0"/>
            </a:br>
            <a:r>
              <a:rPr lang="de-CH" dirty="0"/>
              <a:t>auf die Kantone zu?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Kommende Herausforderungen </a:t>
            </a:r>
            <a:br>
              <a:rPr lang="de-CH" dirty="0" smtClean="0"/>
            </a:br>
            <a:r>
              <a:rPr lang="de-CH" dirty="0" smtClean="0"/>
              <a:t>für die Kantone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Umsetzung nationaler Strategien (s. oben)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Sicherstellen der Grundversorgung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Neue Angebote in der Pflege, z.B. </a:t>
            </a:r>
          </a:p>
          <a:p>
            <a:pPr marL="876300" lvl="1" indent="-342900">
              <a:buFont typeface="Symbol" panose="05050102010706020507" pitchFamily="18" charset="2"/>
              <a:buChar char="-"/>
            </a:pPr>
            <a:r>
              <a:rPr lang="de-CH" dirty="0" smtClean="0"/>
              <a:t>erweiterte Spitex</a:t>
            </a:r>
          </a:p>
          <a:p>
            <a:pPr marL="876300" lvl="1" indent="-342900">
              <a:buFont typeface="Symbol" panose="05050102010706020507" pitchFamily="18" charset="2"/>
              <a:buChar char="-"/>
            </a:pPr>
            <a:r>
              <a:rPr lang="de-CH" dirty="0" smtClean="0"/>
              <a:t>intermediäre Angebote</a:t>
            </a:r>
          </a:p>
          <a:p>
            <a:pPr marL="876300" lvl="1" indent="-342900">
              <a:buFont typeface="Symbol" panose="05050102010706020507" pitchFamily="18" charset="2"/>
              <a:buChar char="-"/>
            </a:pPr>
            <a:r>
              <a:rPr lang="de-CH" dirty="0" smtClean="0"/>
              <a:t>Pflegebedürftige mit Migrationshintergrund</a:t>
            </a:r>
          </a:p>
          <a:p>
            <a:pPr marL="876300" lvl="1" indent="-342900">
              <a:buFont typeface="Symbol" panose="05050102010706020507" pitchFamily="18" charset="2"/>
              <a:buChar char="-"/>
            </a:pPr>
            <a:r>
              <a:rPr lang="de-CH" dirty="0" smtClean="0"/>
              <a:t>Einbinden von Angehörigen und nahestehenden Personen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Die Kosten werden weiter steigen, gerade auch für die Kantone (Pflege, Spitäler, IPV…)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Fazit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Die Kantone können die Kostenentwicklung im Gesundheitswesen nur bedingt steuern.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In gewissen Bereichen (z.B. Spitalplanung) gibt es Rollenkonflikte.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Im Moment fehlen griffige Instrumente für die Steuerung im ambulanten Bereich.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Das Kostenwachstum in der Langzeitpflege geht voll zulasten der Kantone (und Gemeinden).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Die Kantone haben aber auch Instrumente zur Verfügung, um die Gesundheitsversorgung effizienter zu gestalten.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827212"/>
          </a:xfrm>
        </p:spPr>
        <p:txBody>
          <a:bodyPr/>
          <a:lstStyle/>
          <a:p>
            <a:pPr algn="ctr"/>
            <a:r>
              <a:rPr lang="de-CH" dirty="0" smtClean="0"/>
              <a:t>Die Kantone müssen bezahlen. Aber sie können mehr.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01" y="3414836"/>
            <a:ext cx="6770998" cy="24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IPK 26.10.2018</a:t>
            </a:r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381"/>
            <a:ext cx="9144000" cy="607325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15343" y="175241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b="1" dirty="0" smtClean="0">
                <a:solidFill>
                  <a:srgbClr val="000000"/>
                </a:solidFill>
              </a:rPr>
              <a:t>Vielen Dank</a:t>
            </a:r>
            <a:endParaRPr lang="de-CH" b="1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15878" y="175241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000000"/>
                </a:solidFill>
              </a:rPr>
              <a:t>für Ihre Aufmerksamkeit</a:t>
            </a:r>
            <a:endParaRPr lang="de-CH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b="1" dirty="0" smtClean="0">
                <a:latin typeface="+mj-lt"/>
              </a:rPr>
              <a:t>Diskussionsrunde</a:t>
            </a:r>
          </a:p>
          <a:p>
            <a:pPr marL="0" indent="0">
              <a:buNone/>
            </a:pPr>
            <a:endParaRPr lang="de-CH" sz="2800" b="1" dirty="0">
              <a:latin typeface="+mj-lt"/>
            </a:endParaRPr>
          </a:p>
          <a:p>
            <a:pPr marL="0" indent="0">
              <a:buNone/>
            </a:pPr>
            <a:r>
              <a:rPr lang="de-CH" sz="2800" b="1" dirty="0" smtClean="0">
                <a:latin typeface="+mj-lt"/>
              </a:rPr>
              <a:t>Moderation: Mathias Küng, Aargauer Zeitung</a:t>
            </a:r>
            <a:endParaRPr lang="de-CH" sz="2800" b="1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smtClean="0"/>
              <a:t>ANLASS</a:t>
            </a:r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78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225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b="1" smtClean="0">
                <a:latin typeface="+mj-lt"/>
              </a:rPr>
              <a:t>Schlusswort </a:t>
            </a:r>
            <a:r>
              <a:rPr lang="de-CH" sz="2800" b="1" dirty="0">
                <a:latin typeface="+mj-lt"/>
              </a:rPr>
              <a:t>durch den Präsidenten der </a:t>
            </a:r>
            <a:r>
              <a:rPr lang="de-CH" sz="2800" b="1" dirty="0" smtClean="0">
                <a:latin typeface="+mj-lt"/>
              </a:rPr>
              <a:t>IPK</a:t>
            </a:r>
          </a:p>
          <a:p>
            <a:pPr marL="0" indent="0">
              <a:buNone/>
            </a:pPr>
            <a:endParaRPr lang="de-CH" sz="2800" b="1" dirty="0">
              <a:latin typeface="+mj-lt"/>
            </a:endParaRPr>
          </a:p>
          <a:p>
            <a:pPr marL="0" indent="0">
              <a:buNone/>
            </a:pPr>
            <a:r>
              <a:rPr lang="de-CH" sz="2800" b="1" i="1" dirty="0" smtClean="0">
                <a:latin typeface="+mj-lt"/>
              </a:rPr>
              <a:t>anschl. Steh-Lunch im Gewölbekeller</a:t>
            </a:r>
            <a:endParaRPr lang="de-CH" sz="2800" b="1" i="1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79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765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Die </a:t>
            </a:r>
            <a:r>
              <a:rPr lang="de-DE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freie Spitalwahl für Privatversicherte steht vor dem Aus</a:t>
            </a:r>
            <a:r>
              <a:rPr lang="de-DE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CH" sz="2400" dirty="0" smtClean="0">
                <a:ea typeface="Times New Roman" charset="0"/>
                <a:cs typeface="Times New Roman" charset="0"/>
              </a:rPr>
              <a:t>NZZ, 15.10.2018 (3)</a:t>
            </a:r>
            <a:endParaRPr lang="de-CH" sz="2400" dirty="0">
              <a:ea typeface="Times New Roman" charset="0"/>
              <a:cs typeface="Times New Roman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81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j-lt"/>
                <a:ea typeface="Times New Roman" charset="0"/>
                <a:cs typeface="Times New Roman" charset="0"/>
              </a:rPr>
              <a:t>Auf der Liste der nicht akzeptierten Spitäler:  Universitätsspital Basel (USB) sowie zwei Privatkliniken aus Genf und drei aus der Waadt. </a:t>
            </a: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/>
            </a:r>
            <a:br>
              <a:rPr lang="de-DE" dirty="0" smtClean="0">
                <a:latin typeface="+mj-lt"/>
                <a:ea typeface="Times New Roman" charset="0"/>
                <a:cs typeface="Times New Roman" charset="0"/>
              </a:rPr>
            </a:br>
            <a:endParaRPr lang="de-DE" dirty="0" smtClean="0">
              <a:latin typeface="+mj-lt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Wer 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>sich dort privat oder halbprivat operieren lassen will, zahlt den Eingriff also aus der eigenen Tasche. </a:t>
            </a: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/>
            </a:r>
            <a:br>
              <a:rPr lang="de-DE" dirty="0" smtClean="0">
                <a:latin typeface="+mj-lt"/>
                <a:ea typeface="Times New Roman" charset="0"/>
                <a:cs typeface="Times New Roman" charset="0"/>
              </a:rPr>
            </a:br>
            <a:endParaRPr lang="de-DE" dirty="0" smtClean="0">
              <a:latin typeface="+mj-lt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r>
              <a:rPr lang="de-DE" dirty="0" err="1" smtClean="0">
                <a:latin typeface="+mj-lt"/>
                <a:ea typeface="Times New Roman" charset="0"/>
                <a:cs typeface="Times New Roman" charset="0"/>
              </a:rPr>
              <a:t>Ausserdem</a:t>
            </a: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>unterstreicht die Helsana, dass Änderungen jederzeit möglich sind – die Negativliste kann entsprechend noch länger werden...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AA90-F139-4754-94F3-36A85B391AA4}" type="datetime4">
              <a:rPr lang="de-CH" altLang="de-DE" smtClean="0"/>
              <a:pPr/>
              <a:t>31. Oktober 2018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242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de-DE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de-DE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Ärger </a:t>
            </a:r>
            <a:r>
              <a:rPr lang="de-DE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für </a:t>
            </a:r>
            <a:r>
              <a:rPr lang="de-DE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die Versicherten: </a:t>
            </a:r>
            <a:r>
              <a:rPr lang="de-DE" dirty="0" err="1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Sympany</a:t>
            </a:r>
            <a:r>
              <a:rPr lang="de-DE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r>
              <a:rPr lang="de-DE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lässt Tarifstreit mit </a:t>
            </a:r>
            <a:r>
              <a:rPr lang="de-DE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dem Basler </a:t>
            </a:r>
            <a:r>
              <a:rPr lang="de-DE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Unispital eskalieren </a:t>
            </a:r>
            <a:r>
              <a:rPr lang="de-DE" sz="24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bzbasel</a:t>
            </a:r>
            <a:r>
              <a:rPr lang="de-DE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(AZ), 12.10.2018</a:t>
            </a:r>
            <a:endParaRPr lang="de-CH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81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...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>Wenn sich der Basler Krankenversicherer </a:t>
            </a:r>
            <a:r>
              <a:rPr lang="de-DE" dirty="0" err="1">
                <a:latin typeface="+mj-lt"/>
                <a:ea typeface="Times New Roman" charset="0"/>
                <a:cs typeface="Times New Roman" charset="0"/>
              </a:rPr>
              <a:t>Sympany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> nicht bis Ende Monat mit dem Basler Unispital (USB) über die Tarife einigt, drohen seiner privat und halbprivat versicherten Kundschaft schwerwiegende finanzielle Konsequenzen</a:t>
            </a: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...</a:t>
            </a:r>
            <a:br>
              <a:rPr lang="de-DE" dirty="0" smtClean="0">
                <a:latin typeface="+mj-lt"/>
                <a:ea typeface="Times New Roman" charset="0"/>
                <a:cs typeface="Times New Roman" charset="0"/>
              </a:rPr>
            </a:br>
            <a:endParaRPr lang="de-DE" dirty="0">
              <a:latin typeface="+mj-lt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r>
              <a:rPr lang="de-DE" dirty="0">
                <a:latin typeface="+mj-lt"/>
                <a:ea typeface="Times New Roman" charset="0"/>
                <a:cs typeface="Times New Roman" charset="0"/>
              </a:rPr>
              <a:t>...Privat und halbprivat versicherte Kunden der Basler Versicherung müssen ab kommendem Monat befürchten, dass nicht mehr alle Kosten übernommen werden, wenn sie sich </a:t>
            </a:r>
            <a:r>
              <a:rPr lang="de-DE" dirty="0" smtClean="0">
                <a:latin typeface="+mj-lt"/>
                <a:ea typeface="Times New Roman" charset="0"/>
                <a:cs typeface="Times New Roman" charset="0"/>
              </a:rPr>
              <a:t>im Universitätsspital Basel behandeln lassen...</a:t>
            </a:r>
            <a:r>
              <a:rPr lang="de-DE" dirty="0">
                <a:latin typeface="+mj-lt"/>
                <a:ea typeface="Times New Roman" charset="0"/>
                <a:cs typeface="Times New Roman" charset="0"/>
              </a:rPr>
              <a:t/>
            </a:r>
            <a:br>
              <a:rPr lang="de-DE" dirty="0">
                <a:latin typeface="+mj-lt"/>
                <a:ea typeface="Times New Roman" charset="0"/>
                <a:cs typeface="Times New Roman" charset="0"/>
              </a:rPr>
            </a:br>
            <a:r>
              <a:rPr lang="de-DE" dirty="0"/>
              <a:t/>
            </a:r>
            <a:br>
              <a:rPr lang="de-DE" dirty="0"/>
            </a:br>
            <a:endParaRPr lang="de-D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dirty="0"/>
              <a:t>IPK-Tagung 2018</a:t>
            </a:r>
          </a:p>
          <a:p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F898-19B7-4A4A-B4A5-70D0FA1B5A57}" type="slidenum">
              <a:rPr lang="de-CH" altLang="de-DE" smtClean="0"/>
              <a:pPr/>
              <a:t>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922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-538_Präsentationen IPK 26.10.2018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isp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6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2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2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24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25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26.xml><?xml version="1.0" encoding="utf-8"?>
<a:theme xmlns:a="http://schemas.openxmlformats.org/drawingml/2006/main" name="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27.xml><?xml version="1.0" encoding="utf-8"?>
<a:theme xmlns:a="http://schemas.openxmlformats.org/drawingml/2006/main" name="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28.xml><?xml version="1.0" encoding="utf-8"?>
<a:theme xmlns:a="http://schemas.openxmlformats.org/drawingml/2006/main" name="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29.xml><?xml version="1.0" encoding="utf-8"?>
<a:theme xmlns:a="http://schemas.openxmlformats.org/drawingml/2006/main" name="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3.xml><?xml version="1.0" encoding="utf-8"?>
<a:theme xmlns:a="http://schemas.openxmlformats.org/drawingml/2006/main" name="Master Titel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9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31.xml><?xml version="1.0" encoding="utf-8"?>
<a:theme xmlns:a="http://schemas.openxmlformats.org/drawingml/2006/main" name="10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32.xml><?xml version="1.0" encoding="utf-8"?>
<a:theme xmlns:a="http://schemas.openxmlformats.org/drawingml/2006/main" name="1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33.xml><?xml version="1.0" encoding="utf-8"?>
<a:theme xmlns:a="http://schemas.openxmlformats.org/drawingml/2006/main" name="1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34.xml><?xml version="1.0" encoding="utf-8"?>
<a:theme xmlns:a="http://schemas.openxmlformats.org/drawingml/2006/main" name="1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35.xml><?xml version="1.0" encoding="utf-8"?>
<a:theme xmlns:a="http://schemas.openxmlformats.org/drawingml/2006/main" name="1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36.xml><?xml version="1.0" encoding="utf-8"?>
<a:theme xmlns:a="http://schemas.openxmlformats.org/drawingml/2006/main" name="1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37.xml><?xml version="1.0" encoding="utf-8"?>
<a:theme xmlns:a="http://schemas.openxmlformats.org/drawingml/2006/main" name="1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38.xml><?xml version="1.0" encoding="utf-8"?>
<a:theme xmlns:a="http://schemas.openxmlformats.org/drawingml/2006/main" name="1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39.xml><?xml version="1.0" encoding="utf-8"?>
<a:theme xmlns:a="http://schemas.openxmlformats.org/drawingml/2006/main" name="1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4.xml><?xml version="1.0" encoding="utf-8"?>
<a:theme xmlns:a="http://schemas.openxmlformats.org/drawingml/2006/main" name="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19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41.xml><?xml version="1.0" encoding="utf-8"?>
<a:theme xmlns:a="http://schemas.openxmlformats.org/drawingml/2006/main" name="20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42.xml><?xml version="1.0" encoding="utf-8"?>
<a:theme xmlns:a="http://schemas.openxmlformats.org/drawingml/2006/main" name="2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43.xml><?xml version="1.0" encoding="utf-8"?>
<a:theme xmlns:a="http://schemas.openxmlformats.org/drawingml/2006/main" name="2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44.xml><?xml version="1.0" encoding="utf-8"?>
<a:theme xmlns:a="http://schemas.openxmlformats.org/drawingml/2006/main" name="2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45.xml><?xml version="1.0" encoding="utf-8"?>
<a:theme xmlns:a="http://schemas.openxmlformats.org/drawingml/2006/main" name="2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46.xml><?xml version="1.0" encoding="utf-8"?>
<a:theme xmlns:a="http://schemas.openxmlformats.org/drawingml/2006/main" name="2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47.xml><?xml version="1.0" encoding="utf-8"?>
<a:theme xmlns:a="http://schemas.openxmlformats.org/drawingml/2006/main" name="2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48.xml><?xml version="1.0" encoding="utf-8"?>
<a:theme xmlns:a="http://schemas.openxmlformats.org/drawingml/2006/main" name="2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tsh.potx" id="{3A3F0105-558F-471E-9422-9C84B01FD990}" vid="{8CCEDECD-1D7F-4497-908C-1E24C1BD19BC}"/>
    </a:ext>
  </a:extLst>
</a:theme>
</file>

<file path=ppt/theme/theme4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Master Gruppe">
  <a:themeElements>
    <a:clrScheme name="Benutzerdefiniert 1">
      <a:dk1>
        <a:srgbClr val="000000"/>
      </a:dk1>
      <a:lt1>
        <a:srgbClr val="FFFFFF"/>
      </a:lt1>
      <a:dk2>
        <a:srgbClr val="666F77"/>
      </a:dk2>
      <a:lt2>
        <a:srgbClr val="009770"/>
      </a:lt2>
      <a:accent1>
        <a:srgbClr val="666E77"/>
      </a:accent1>
      <a:accent2>
        <a:srgbClr val="009670"/>
      </a:accent2>
      <a:accent3>
        <a:srgbClr val="6CA3D9"/>
      </a:accent3>
      <a:accent4>
        <a:srgbClr val="E3C9D5"/>
      </a:accent4>
      <a:accent5>
        <a:srgbClr val="666D77"/>
      </a:accent5>
      <a:accent6>
        <a:srgbClr val="0095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2017-538_Präsentationen IPK 26.10.2018</Template>
  <TotalTime>0</TotalTime>
  <Words>2298</Words>
  <Application>Microsoft Office PowerPoint</Application>
  <PresentationFormat>Bildschirmpräsentation (4:3)</PresentationFormat>
  <Paragraphs>612</Paragraphs>
  <Slides>79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48</vt:i4>
      </vt:variant>
      <vt:variant>
        <vt:lpstr>Folientitel</vt:lpstr>
      </vt:variant>
      <vt:variant>
        <vt:i4>79</vt:i4>
      </vt:variant>
    </vt:vector>
  </HeadingPairs>
  <TitlesOfParts>
    <vt:vector size="127" baseType="lpstr">
      <vt:lpstr>2017-538_Präsentationen IPK 26.10.2018</vt:lpstr>
      <vt:lpstr>Beispiel</vt:lpstr>
      <vt:lpstr>Master Titel Gruppe</vt:lpstr>
      <vt:lpstr>Master Gruppe</vt:lpstr>
      <vt:lpstr>1_Master Gruppe</vt:lpstr>
      <vt:lpstr>2_Master Gruppe</vt:lpstr>
      <vt:lpstr>3_Master Gruppe</vt:lpstr>
      <vt:lpstr>4_Master Gruppe</vt:lpstr>
      <vt:lpstr>5_Master Gruppe</vt:lpstr>
      <vt:lpstr>6_Master Gruppe</vt:lpstr>
      <vt:lpstr>7_Master Gruppe</vt:lpstr>
      <vt:lpstr>8_Master Gruppe</vt:lpstr>
      <vt:lpstr>9_Master Gruppe</vt:lpstr>
      <vt:lpstr>10_Master Gruppe</vt:lpstr>
      <vt:lpstr>11_Master Gruppe</vt:lpstr>
      <vt:lpstr>12_Master Gruppe</vt:lpstr>
      <vt:lpstr>13_Master Gruppe</vt:lpstr>
      <vt:lpstr>14_Master Gruppe</vt:lpstr>
      <vt:lpstr>15_Master Gruppe</vt:lpstr>
      <vt:lpstr>16_Master Gruppe</vt:lpstr>
      <vt:lpstr>Standarddesign</vt:lpstr>
      <vt:lpstr>1_Standarddesign</vt:lpstr>
      <vt:lpstr>2_Standarddesign</vt:lpstr>
      <vt:lpstr>3_Standarddesign</vt:lpstr>
      <vt:lpstr>4_Standarddesign</vt:lpstr>
      <vt:lpstr>5_Standarddesign</vt:lpstr>
      <vt:lpstr>6_Standarddesign</vt:lpstr>
      <vt:lpstr>7_Standarddesign</vt:lpstr>
      <vt:lpstr>8_Standarddesign</vt:lpstr>
      <vt:lpstr>9_Standarddesign</vt:lpstr>
      <vt:lpstr>10_Standarddesign</vt:lpstr>
      <vt:lpstr>11_Standarddesign</vt:lpstr>
      <vt:lpstr>12_Standarddesign</vt:lpstr>
      <vt:lpstr>13_Standarddesign</vt:lpstr>
      <vt:lpstr>14_Standarddesign</vt:lpstr>
      <vt:lpstr>15_Standarddesign</vt:lpstr>
      <vt:lpstr>16_Standarddesign</vt:lpstr>
      <vt:lpstr>17_Standarddesign</vt:lpstr>
      <vt:lpstr>18_Standarddesign</vt:lpstr>
      <vt:lpstr>19_Standarddesign</vt:lpstr>
      <vt:lpstr>20_Standarddesign</vt:lpstr>
      <vt:lpstr>21_Standarddesign</vt:lpstr>
      <vt:lpstr>22_Standarddesign</vt:lpstr>
      <vt:lpstr>23_Standarddesign</vt:lpstr>
      <vt:lpstr>24_Standarddesign</vt:lpstr>
      <vt:lpstr>25_Standarddesign</vt:lpstr>
      <vt:lpstr>26_Standarddesign</vt:lpstr>
      <vt:lpstr>27_Standarddesign</vt:lpstr>
      <vt:lpstr>Herzlich willkommen zur Tagung 2018 der Interparlamentarischen Konferenz der Nordwestschweiz</vt:lpstr>
      <vt:lpstr>PowerPoint-Präsentation</vt:lpstr>
      <vt:lpstr>PowerPoint-Präsentation</vt:lpstr>
      <vt:lpstr>Input-Referat</vt:lpstr>
      <vt:lpstr>Ein Fall, der nicht hätte passieren dürfen</vt:lpstr>
      <vt:lpstr> Die freie Spitalwahl für Privatversicherte steht vor dem Aus NZZ, 15.10.2018</vt:lpstr>
      <vt:lpstr> Die freie Spitalwahl für Privatversicherte steht vor dem Aus NZZ, 15.10.2018 (2)</vt:lpstr>
      <vt:lpstr> Die freie Spitalwahl für Privatversicherte steht vor dem Aus NZZ, 15.10.2018 (3)</vt:lpstr>
      <vt:lpstr> Ärger für die Versicherten: Sympany lässt Tarifstreit mit dem Basler Unispital eskalieren bzbasel (AZ), 12.10.2018</vt:lpstr>
      <vt:lpstr>     Patienten bluten für Tarifstreit am Basler Unispital  NZZ, 23.6.18    </vt:lpstr>
      <vt:lpstr>  Ich lasse bewusst offen, wer im Recht ist  </vt:lpstr>
      <vt:lpstr>Streit zwischen Krankenversicherungen und Krankenhäusern ist...</vt:lpstr>
      <vt:lpstr>Thesen</vt:lpstr>
      <vt:lpstr>PowerPoint-Präsentation</vt:lpstr>
      <vt:lpstr>Referat 1</vt:lpstr>
      <vt:lpstr>Kostenfaktoren und Ertragslage eines Spitals</vt:lpstr>
      <vt:lpstr>Inhalt</vt:lpstr>
      <vt:lpstr>Die Standorte der Insel Gruppe</vt:lpstr>
      <vt:lpstr>Grösstes medizinisches Vollversorgungssystem</vt:lpstr>
      <vt:lpstr>Die Menschen hinter den Zahlen und Fakten</vt:lpstr>
      <vt:lpstr>Unsere Vision, unsere Mission, unsere Werte</vt:lpstr>
      <vt:lpstr>Ertragsstruktur Insel Gruppe</vt:lpstr>
      <vt:lpstr>Entwicklung Tarife SwissDRG Insel Gruppe</vt:lpstr>
      <vt:lpstr>Hochdefizitfälle: universitäre Medizin</vt:lpstr>
      <vt:lpstr>Herausforderungen TARMED</vt:lpstr>
      <vt:lpstr>SpitalBenchmark Kosten pro Taxpunkt TARMED 2017</vt:lpstr>
      <vt:lpstr>Spezialfall Kinderkliniken: Versorgungsstruktur</vt:lpstr>
      <vt:lpstr>Spezialfall Kinderkliniken: Ergebnis</vt:lpstr>
      <vt:lpstr>Gemeinwirtschaftliche Leistungen</vt:lpstr>
      <vt:lpstr>Kostenstruktur Insel Gruppe</vt:lpstr>
      <vt:lpstr>Strategische Ziele Insel Gruppe</vt:lpstr>
      <vt:lpstr>Strategische Projekte Insel Gruppe</vt:lpstr>
      <vt:lpstr>Vielen Dank für Ihre Aufmerksamkeit!</vt:lpstr>
      <vt:lpstr>Referat 2</vt:lpstr>
      <vt:lpstr>Hausärztinnen als Rezept für ein bezahlbares Gesundheitswesen?</vt:lpstr>
      <vt:lpstr>Problemstellung</vt:lpstr>
      <vt:lpstr>Problemstellung</vt:lpstr>
      <vt:lpstr>Problemstellung</vt:lpstr>
      <vt:lpstr>Problemstellung</vt:lpstr>
      <vt:lpstr>Problemstellung</vt:lpstr>
      <vt:lpstr>Lösung</vt:lpstr>
      <vt:lpstr>Exkurs ins Ausland</vt:lpstr>
      <vt:lpstr>Schweiz?</vt:lpstr>
      <vt:lpstr>Was können Sie ändern?</vt:lpstr>
      <vt:lpstr>Was können Sie ändern?</vt:lpstr>
      <vt:lpstr>Was können Sie ändern?</vt:lpstr>
      <vt:lpstr>Was können Sie ändern?</vt:lpstr>
      <vt:lpstr>Was können Sie ändern?</vt:lpstr>
      <vt:lpstr>Referat 3</vt:lpstr>
      <vt:lpstr>Bezahlen ohne Grenzen? Kantone als Handlungsträger und Gestalter  Interparlamentarische Konferenz der Nordwestschweiz 26. Oktober 2018</vt:lpstr>
      <vt:lpstr>Ablauf</vt:lpstr>
      <vt:lpstr>Ablauf</vt:lpstr>
      <vt:lpstr>Gesundheitsausgaben in Mio. CHF</vt:lpstr>
      <vt:lpstr>Gesundheitsausgaben in % des BIP</vt:lpstr>
      <vt:lpstr>BIP-Anteil der Gesundheitsausgaben im OECD-Vergleich, 2015</vt:lpstr>
      <vt:lpstr>Gesundheitsfinanzierung nach Finanzierungsregime, 2016</vt:lpstr>
      <vt:lpstr>Gesundheitsfinanzierung:  Entwicklung der Finanzierungsanteile</vt:lpstr>
      <vt:lpstr>Ablauf</vt:lpstr>
      <vt:lpstr>Die Kantone wollen…</vt:lpstr>
      <vt:lpstr>Ablauf</vt:lpstr>
      <vt:lpstr>Wo die Kantone Einfluss nehmen können</vt:lpstr>
      <vt:lpstr>Lobbying der Kantone – aktuelle Beispiele</vt:lpstr>
      <vt:lpstr>Handlungsspielraum für die Kantone (Beispiele)</vt:lpstr>
      <vt:lpstr>Spitalplanung – 3 Etappen</vt:lpstr>
      <vt:lpstr>Spitallisten</vt:lpstr>
      <vt:lpstr>«Ambulant vor stationär»: Liste der ambulant durchzuführenden Eingriffe</vt:lpstr>
      <vt:lpstr>«Ambulant vor stationär»: Gegenüberstellung Bund / Kantone</vt:lpstr>
      <vt:lpstr>Gemeinwirtschaftliche Leistungen nach KVG Art. 49 Abs. 3</vt:lpstr>
      <vt:lpstr>Gemeinwirtschaftliche Leistungen oder Subventionen?</vt:lpstr>
      <vt:lpstr>Zulassungsregelung für Ärztinnen  und Ärzte</vt:lpstr>
      <vt:lpstr>Zulassungsregelung</vt:lpstr>
      <vt:lpstr>Weitere kantonale Handlungs-möglichkeiten</vt:lpstr>
      <vt:lpstr>Ablauf</vt:lpstr>
      <vt:lpstr>Kommende Herausforderungen  für die Kantone</vt:lpstr>
      <vt:lpstr>Fazit</vt:lpstr>
      <vt:lpstr>Die Kantone müssen bezahlen. Aber sie können mehr.</vt:lpstr>
      <vt:lpstr>PowerPoint-Präsentation</vt:lpstr>
      <vt:lpstr>PowerPoint-Präsentation</vt:lpstr>
      <vt:lpstr>PowerPoint-Präsentation</vt:lpstr>
    </vt:vector>
  </TitlesOfParts>
  <Company>Kantonale Verwaltungen 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Tagung 2018 der Interparlamentarischen Konferenz der Nordwestschweiz</dc:title>
  <dc:creator>Schmidt, Georg LKA</dc:creator>
  <cp:lastModifiedBy>Fluekiger, Beat LKA</cp:lastModifiedBy>
  <cp:revision>43</cp:revision>
  <dcterms:created xsi:type="dcterms:W3CDTF">2018-09-20T13:22:28Z</dcterms:created>
  <dcterms:modified xsi:type="dcterms:W3CDTF">2018-10-31T14:50:59Z</dcterms:modified>
</cp:coreProperties>
</file>