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4" r:id="rId4"/>
  </p:sldMasterIdLst>
  <p:notesMasterIdLst>
    <p:notesMasterId r:id="rId28"/>
  </p:notesMasterIdLst>
  <p:handoutMasterIdLst>
    <p:handoutMasterId r:id="rId29"/>
  </p:handoutMasterIdLst>
  <p:sldIdLst>
    <p:sldId id="256" r:id="rId5"/>
    <p:sldId id="402" r:id="rId6"/>
    <p:sldId id="330" r:id="rId7"/>
    <p:sldId id="398" r:id="rId8"/>
    <p:sldId id="401" r:id="rId9"/>
    <p:sldId id="403" r:id="rId10"/>
    <p:sldId id="379" r:id="rId11"/>
    <p:sldId id="395" r:id="rId12"/>
    <p:sldId id="394" r:id="rId13"/>
    <p:sldId id="396" r:id="rId14"/>
    <p:sldId id="380" r:id="rId15"/>
    <p:sldId id="381" r:id="rId16"/>
    <p:sldId id="387" r:id="rId17"/>
    <p:sldId id="384" r:id="rId18"/>
    <p:sldId id="386" r:id="rId19"/>
    <p:sldId id="385" r:id="rId20"/>
    <p:sldId id="389" r:id="rId21"/>
    <p:sldId id="343" r:id="rId22"/>
    <p:sldId id="344" r:id="rId23"/>
    <p:sldId id="400" r:id="rId24"/>
    <p:sldId id="393" r:id="rId25"/>
    <p:sldId id="392" r:id="rId26"/>
    <p:sldId id="373" r:id="rId2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253" userDrawn="1">
          <p15:clr>
            <a:srgbClr val="A4A3A4"/>
          </p15:clr>
        </p15:guide>
        <p15:guide id="3" orient="horz" pos="1094" userDrawn="1">
          <p15:clr>
            <a:srgbClr val="A4A3A4"/>
          </p15:clr>
        </p15:guide>
        <p15:guide id="4" orient="horz" pos="4206">
          <p15:clr>
            <a:srgbClr val="A4A3A4"/>
          </p15:clr>
        </p15:guide>
        <p15:guide id="5" orient="horz" pos="773">
          <p15:clr>
            <a:srgbClr val="A4A3A4"/>
          </p15:clr>
        </p15:guide>
        <p15:guide id="6" pos="112">
          <p15:clr>
            <a:srgbClr val="A4A3A4"/>
          </p15:clr>
        </p15:guide>
        <p15:guide id="7" pos="2824">
          <p15:clr>
            <a:srgbClr val="A4A3A4"/>
          </p15:clr>
        </p15:guide>
        <p15:guide id="8" pos="2936">
          <p15:clr>
            <a:srgbClr val="A4A3A4"/>
          </p15:clr>
        </p15:guide>
        <p15:guide id="9" pos="3389">
          <p15:clr>
            <a:srgbClr val="A4A3A4"/>
          </p15:clr>
        </p15:guide>
        <p15:guide id="10" pos="3402" userDrawn="1">
          <p15:clr>
            <a:srgbClr val="A4A3A4"/>
          </p15:clr>
        </p15:guide>
        <p15:guide id="11" pos="3953">
          <p15:clr>
            <a:srgbClr val="A4A3A4"/>
          </p15:clr>
        </p15:guide>
        <p15:guide id="12" pos="4067">
          <p15:clr>
            <a:srgbClr val="A4A3A4"/>
          </p15:clr>
        </p15:guide>
        <p15:guide id="13" pos="4517">
          <p15:clr>
            <a:srgbClr val="A4A3A4"/>
          </p15:clr>
        </p15:guide>
        <p15:guide id="14" pos="4626" userDrawn="1">
          <p15:clr>
            <a:srgbClr val="A4A3A4"/>
          </p15:clr>
        </p15:guide>
        <p15:guide id="15" pos="5082">
          <p15:clr>
            <a:srgbClr val="A4A3A4"/>
          </p15:clr>
        </p15:guide>
        <p15:guide id="16" pos="5196">
          <p15:clr>
            <a:srgbClr val="A4A3A4"/>
          </p15:clr>
        </p15:guide>
        <p15:guide id="17" pos="5646">
          <p15:clr>
            <a:srgbClr val="A4A3A4"/>
          </p15:clr>
        </p15:guide>
        <p15:guide id="18" pos="2381" userDrawn="1">
          <p15:clr>
            <a:srgbClr val="A4A3A4"/>
          </p15:clr>
        </p15:guide>
        <p15:guide id="19" pos="1701" userDrawn="1">
          <p15:clr>
            <a:srgbClr val="A4A3A4"/>
          </p15:clr>
        </p15:guide>
        <p15:guide id="20" pos="2258">
          <p15:clr>
            <a:srgbClr val="A4A3A4"/>
          </p15:clr>
        </p15:guide>
        <p15:guide id="21" pos="1814" userDrawn="1">
          <p15:clr>
            <a:srgbClr val="A4A3A4"/>
          </p15:clr>
        </p15:guide>
        <p15:guide id="22" pos="1247" userDrawn="1">
          <p15:clr>
            <a:srgbClr val="A4A3A4"/>
          </p15:clr>
        </p15:guide>
        <p15:guide id="23" pos="1128">
          <p15:clr>
            <a:srgbClr val="A4A3A4"/>
          </p15:clr>
        </p15:guide>
        <p15:guide id="24" pos="564">
          <p15:clr>
            <a:srgbClr val="A4A3A4"/>
          </p15:clr>
        </p15:guide>
        <p15:guide id="25" pos="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99"/>
    <a:srgbClr val="FFFFCC"/>
    <a:srgbClr val="55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89143" autoAdjust="0"/>
  </p:normalViewPr>
  <p:slideViewPr>
    <p:cSldViewPr snapToGrid="0" snapToObjects="1">
      <p:cViewPr varScale="1">
        <p:scale>
          <a:sx n="58" d="100"/>
          <a:sy n="58" d="100"/>
        </p:scale>
        <p:origin x="1448" y="48"/>
      </p:cViewPr>
      <p:guideLst>
        <p:guide orient="horz" pos="142"/>
        <p:guide orient="horz" pos="1253"/>
        <p:guide orient="horz" pos="1094"/>
        <p:guide orient="horz" pos="4206"/>
        <p:guide orient="horz" pos="773"/>
        <p:guide pos="112"/>
        <p:guide pos="2824"/>
        <p:guide pos="2936"/>
        <p:guide pos="3389"/>
        <p:guide pos="3402"/>
        <p:guide pos="3953"/>
        <p:guide pos="4067"/>
        <p:guide pos="4517"/>
        <p:guide pos="4626"/>
        <p:guide pos="5082"/>
        <p:guide pos="5196"/>
        <p:guide pos="5646"/>
        <p:guide pos="2381"/>
        <p:guide pos="1701"/>
        <p:guide pos="2258"/>
        <p:guide pos="1814"/>
        <p:guide pos="1247"/>
        <p:guide pos="1128"/>
        <p:guide pos="564"/>
        <p:guide pos="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411"/>
          </a:xfrm>
          <a:prstGeom prst="rect">
            <a:avLst/>
          </a:prstGeom>
        </p:spPr>
        <p:txBody>
          <a:bodyPr vert="horz" lIns="91440" tIns="45720" rIns="91440" bIns="45720" rtlCol="0"/>
          <a:lstStyle>
            <a:lvl1pPr algn="l">
              <a:defRPr sz="1200"/>
            </a:lvl1pPr>
          </a:lstStyle>
          <a:p>
            <a:r>
              <a:rPr lang="de-CH" smtClean="0"/>
              <a:t>Kantonale Grundlagen und Berufsauftrag BL</a:t>
            </a:r>
            <a:endParaRPr lang="en-US" dirty="0"/>
          </a:p>
        </p:txBody>
      </p:sp>
      <p:sp>
        <p:nvSpPr>
          <p:cNvPr id="3" name="Date Placeholder 2"/>
          <p:cNvSpPr>
            <a:spLocks noGrp="1"/>
          </p:cNvSpPr>
          <p:nvPr>
            <p:ph type="dt" sz="quarter" idx="1"/>
          </p:nvPr>
        </p:nvSpPr>
        <p:spPr>
          <a:xfrm>
            <a:off x="3850444" y="2"/>
            <a:ext cx="2945659" cy="496411"/>
          </a:xfrm>
          <a:prstGeom prst="rect">
            <a:avLst/>
          </a:prstGeom>
        </p:spPr>
        <p:txBody>
          <a:bodyPr vert="horz" lIns="91440" tIns="45720" rIns="91440" bIns="45720" rtlCol="0"/>
          <a:lstStyle>
            <a:lvl1pPr algn="r">
              <a:defRPr sz="1200"/>
            </a:lvl1pPr>
          </a:lstStyle>
          <a:p>
            <a:r>
              <a:rPr lang="de-DE" smtClean="0"/>
              <a:t>17.9.2021</a:t>
            </a:r>
            <a:endParaRPr lang="en-US" dirty="0"/>
          </a:p>
        </p:txBody>
      </p:sp>
      <p:sp>
        <p:nvSpPr>
          <p:cNvPr id="4" name="Footer Placeholder 3"/>
          <p:cNvSpPr>
            <a:spLocks noGrp="1"/>
          </p:cNvSpPr>
          <p:nvPr>
            <p:ph type="ftr" sz="quarter" idx="2"/>
          </p:nvPr>
        </p:nvSpPr>
        <p:spPr>
          <a:xfrm>
            <a:off x="1" y="9430092"/>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2"/>
            <a:ext cx="2945659" cy="496411"/>
          </a:xfrm>
          <a:prstGeom prst="rect">
            <a:avLst/>
          </a:prstGeom>
        </p:spPr>
        <p:txBody>
          <a:bodyPr vert="horz" lIns="91440" tIns="45720" rIns="91440" bIns="45720" rtlCol="0" anchor="b"/>
          <a:lstStyle>
            <a:lvl1pPr algn="r">
              <a:defRPr sz="1200"/>
            </a:lvl1pPr>
          </a:lstStyle>
          <a:p>
            <a:fld id="{9FDA3322-4079-BF4A-9D9D-8E40754E0905}" type="slidenum">
              <a:rPr lang="en-US" smtClean="0"/>
              <a:t>‹Nr.›</a:t>
            </a:fld>
            <a:endParaRPr lang="en-US" dirty="0"/>
          </a:p>
        </p:txBody>
      </p:sp>
    </p:spTree>
    <p:extLst>
      <p:ext uri="{BB962C8B-B14F-4D97-AF65-F5344CB8AC3E}">
        <p14:creationId xmlns:p14="http://schemas.microsoft.com/office/powerpoint/2010/main" val="263013430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411"/>
          </a:xfrm>
          <a:prstGeom prst="rect">
            <a:avLst/>
          </a:prstGeom>
        </p:spPr>
        <p:txBody>
          <a:bodyPr vert="horz" lIns="91440" tIns="45720" rIns="91440" bIns="45720" rtlCol="0"/>
          <a:lstStyle>
            <a:lvl1pPr algn="l">
              <a:defRPr sz="1200"/>
            </a:lvl1pPr>
          </a:lstStyle>
          <a:p>
            <a:r>
              <a:rPr lang="de-CH" smtClean="0"/>
              <a:t>Kantonale Grundlagen und Berufsauftrag BL</a:t>
            </a:r>
            <a:endParaRPr lang="en-US" dirty="0"/>
          </a:p>
        </p:txBody>
      </p:sp>
      <p:sp>
        <p:nvSpPr>
          <p:cNvPr id="3" name="Date Placeholder 2"/>
          <p:cNvSpPr>
            <a:spLocks noGrp="1"/>
          </p:cNvSpPr>
          <p:nvPr>
            <p:ph type="dt" idx="1"/>
          </p:nvPr>
        </p:nvSpPr>
        <p:spPr>
          <a:xfrm>
            <a:off x="3850444" y="2"/>
            <a:ext cx="2945659" cy="496411"/>
          </a:xfrm>
          <a:prstGeom prst="rect">
            <a:avLst/>
          </a:prstGeom>
        </p:spPr>
        <p:txBody>
          <a:bodyPr vert="horz" lIns="91440" tIns="45720" rIns="91440" bIns="45720" rtlCol="0"/>
          <a:lstStyle>
            <a:lvl1pPr algn="r">
              <a:defRPr sz="1200"/>
            </a:lvl1pPr>
          </a:lstStyle>
          <a:p>
            <a:r>
              <a:rPr lang="de-DE" smtClean="0"/>
              <a:t>17.9.2021</a:t>
            </a:r>
            <a:endParaRPr lang="en-US"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11"/>
            <a:ext cx="5438140" cy="4467702"/>
          </a:xfrm>
          <a:prstGeom prst="rect">
            <a:avLst/>
          </a:prstGeom>
        </p:spPr>
        <p:txBody>
          <a:bodyPr vert="horz" lIns="91440" tIns="45720" rIns="91440" bIns="45720" rtlCol="0"/>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6" name="Footer Placeholder 5"/>
          <p:cNvSpPr>
            <a:spLocks noGrp="1"/>
          </p:cNvSpPr>
          <p:nvPr>
            <p:ph type="ftr" sz="quarter" idx="4"/>
          </p:nvPr>
        </p:nvSpPr>
        <p:spPr>
          <a:xfrm>
            <a:off x="1" y="9430092"/>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7393551E-C1F7-3449-9D64-1DB59B6C672B}" type="slidenum">
              <a:rPr lang="en-US" smtClean="0"/>
              <a:t>‹Nr.›</a:t>
            </a:fld>
            <a:endParaRPr lang="en-US" dirty="0"/>
          </a:p>
        </p:txBody>
      </p:sp>
    </p:spTree>
    <p:extLst>
      <p:ext uri="{BB962C8B-B14F-4D97-AF65-F5344CB8AC3E}">
        <p14:creationId xmlns:p14="http://schemas.microsoft.com/office/powerpoint/2010/main" val="285482258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7393551E-C1F7-3449-9D64-1DB59B6C672B}" type="slidenum">
              <a:rPr lang="en-US" smtClean="0"/>
              <a:t>1</a:t>
            </a:fld>
            <a:endParaRPr lang="en-US" dirty="0"/>
          </a:p>
        </p:txBody>
      </p:sp>
      <p:sp>
        <p:nvSpPr>
          <p:cNvPr id="5" name="Kopfzeilenplatzhalter 4"/>
          <p:cNvSpPr>
            <a:spLocks noGrp="1"/>
          </p:cNvSpPr>
          <p:nvPr>
            <p:ph type="hdr" sz="quarter" idx="11"/>
          </p:nvPr>
        </p:nvSpPr>
        <p:spPr/>
        <p:txBody>
          <a:bodyPr/>
          <a:lstStyle/>
          <a:p>
            <a:r>
              <a:rPr lang="de-CH" smtClean="0"/>
              <a:t>Kantonale Grundlagen und Berufsauftrag BL</a:t>
            </a:r>
            <a:endParaRPr lang="en-US" dirty="0"/>
          </a:p>
        </p:txBody>
      </p:sp>
      <p:sp>
        <p:nvSpPr>
          <p:cNvPr id="6" name="Datumsplatzhalter 5"/>
          <p:cNvSpPr>
            <a:spLocks noGrp="1"/>
          </p:cNvSpPr>
          <p:nvPr>
            <p:ph type="dt" idx="12"/>
          </p:nvPr>
        </p:nvSpPr>
        <p:spPr/>
        <p:txBody>
          <a:bodyPr/>
          <a:lstStyle/>
          <a:p>
            <a:r>
              <a:rPr lang="de-DE" smtClean="0"/>
              <a:t>17.9.2021</a:t>
            </a:r>
            <a:endParaRPr lang="en-US" dirty="0"/>
          </a:p>
        </p:txBody>
      </p:sp>
    </p:spTree>
    <p:extLst>
      <p:ext uri="{BB962C8B-B14F-4D97-AF65-F5344CB8AC3E}">
        <p14:creationId xmlns:p14="http://schemas.microsoft.com/office/powerpoint/2010/main" val="140096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Spezielle Förderung und die Sonderschulung stellen Angebote und Strukturen bereit, damit Schülerinnen und Schüler mit besonderem Bildungsbedarf ihre Begabungen und Interessen entfalten können. Zudem sollen sie möglichst ohne Einschränkungen am sozialen, kulturellen, politisch öffentlichen und wirtschaftlichen Leben selbstverantwortet teilhaben können.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Ziel ist, dass die Schülerinnen und Schüler an der obligatorischen Schule während insgesamt elf Ausbildungsjahren bestmöglich auf ihre Zukunft vorbereitet werden und mindestens 95 % einen Abschluss der Sekundarstufe II erreichen.</a:t>
            </a:r>
          </a:p>
          <a:p>
            <a:endParaRPr lang="de-CH" dirty="0"/>
          </a:p>
        </p:txBody>
      </p:sp>
      <p:sp>
        <p:nvSpPr>
          <p:cNvPr id="4" name="Kopfzeilenplatzhalt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smtClean="0">
                <a:ln>
                  <a:noFill/>
                </a:ln>
                <a:solidFill>
                  <a:prstClr val="black"/>
                </a:solidFill>
                <a:effectLst/>
                <a:uLnTx/>
                <a:uFillTx/>
                <a:latin typeface="Calibri"/>
                <a:ea typeface="+mn-ea"/>
                <a:cs typeface="+mn-cs"/>
              </a:rPr>
              <a:t>Landratsvorlage Ressourcensteuerung Spezielle Förderung und Sonderschulung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solidFill>
                <a:effectLst/>
                <a:uLnTx/>
                <a:uFillTx/>
                <a:latin typeface="Calibri"/>
                <a:ea typeface="+mn-ea"/>
                <a:cs typeface="+mn-cs"/>
              </a:rPr>
              <a:t>10.5.2017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3551E-C1F7-3449-9D64-1DB59B6C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43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Spezielle Förderung und die Sonderschulung stellen Angebote und Strukturen bereit, damit Schülerinnen und Schüler mit besonderem Bildungsbedarf ihre Begabungen und Interessen entfalten können. Zudem sollen sie möglichst ohne Einschränkungen am sozialen, kulturellen, politisch öffentlichen und wirtschaftlichen Leben selbstverantwortet teilhaben können.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Ziel ist, dass die Schülerinnen und Schüler an der obligatorischen Schule während insgesamt elf Ausbildungsjahren bestmöglich auf ihre Zukunft vorbereitet werden und mindestens 95 % einen Abschluss der Sekundarstufe II erreichen.</a:t>
            </a:r>
          </a:p>
          <a:p>
            <a:endParaRPr lang="de-CH" dirty="0"/>
          </a:p>
        </p:txBody>
      </p:sp>
      <p:sp>
        <p:nvSpPr>
          <p:cNvPr id="4" name="Kopfzeilenplatzhalt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smtClean="0">
                <a:ln>
                  <a:noFill/>
                </a:ln>
                <a:solidFill>
                  <a:prstClr val="black"/>
                </a:solidFill>
                <a:effectLst/>
                <a:uLnTx/>
                <a:uFillTx/>
                <a:latin typeface="Calibri"/>
                <a:ea typeface="+mn-ea"/>
                <a:cs typeface="+mn-cs"/>
              </a:rPr>
              <a:t>Landratsvorlage Ressourcensteuerung Spezielle Förderung und Sonderschulung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solidFill>
                <a:effectLst/>
                <a:uLnTx/>
                <a:uFillTx/>
                <a:latin typeface="Calibri"/>
                <a:ea typeface="+mn-ea"/>
                <a:cs typeface="+mn-cs"/>
              </a:rPr>
              <a:t>10.5.2017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3551E-C1F7-3449-9D64-1DB59B6C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76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Schülerinnen und Schüler haben Anspruch darauf, dass der ausgewiesene Förder- und der individuelle Bildungsbedarf gedeckt wird. Es besteht jedoch kein Anspruch auf: eine bestimmte pädagogische Massnahme, eine bestimmten Schulungsform oder die Wahl einer bestimmten Schule.</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Bei individuellen Massnahmen (individuelle Lernziele oder Sonderschulung) werden die Erziehungsberechtigten in den Abklärungs- und Zuweisungsprozess miteinbezogen und sie haben ein Antrags- und Anhörungsrecht.</a:t>
            </a:r>
          </a:p>
          <a:p>
            <a:endParaRPr lang="de-CH" dirty="0"/>
          </a:p>
        </p:txBody>
      </p:sp>
      <p:sp>
        <p:nvSpPr>
          <p:cNvPr id="4" name="Kopfzeilenplatzhalt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smtClean="0">
                <a:ln>
                  <a:noFill/>
                </a:ln>
                <a:solidFill>
                  <a:prstClr val="black"/>
                </a:solidFill>
                <a:effectLst/>
                <a:uLnTx/>
                <a:uFillTx/>
                <a:latin typeface="Calibri"/>
                <a:ea typeface="+mn-ea"/>
                <a:cs typeface="+mn-cs"/>
              </a:rPr>
              <a:t>Landratsvorlage Ressourcensteuerung Spezielle Förderung und Sonderschulung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solidFill>
                <a:effectLst/>
                <a:uLnTx/>
                <a:uFillTx/>
                <a:latin typeface="Calibri"/>
                <a:ea typeface="+mn-ea"/>
                <a:cs typeface="+mn-cs"/>
              </a:rPr>
              <a:t>10.5.2017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3551E-C1F7-3449-9D64-1DB59B6C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46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Ziel der Änderung des Bildungsgesetztes</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1. Die Lektionen werden zweckmässig für die Unterstützung der ganzen Klassen und nicht nur für individuelle Einzelförderung eingesetzt (Stärkung des Regelunterrichts).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2. Es werden «starke Lernbeziehungen» mit weniger Lehr- und Fachpersonen in einer Klasse gefördert.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3. Grundsätzliche bleiben die bisherigen Angebote der Speziellen Förderung und der Sonderschulung bestehen. Sie werden jedoch über einen Lektionen-Pool ISF und einen Lektionenpool DaZ und über Platzzahlen in der EK und der KK wirksam und wirtschaftlich genutzt.</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4. Der Lektionen-Pool ISF steht den Schulen im Verhältnis zur Anzahl Schülerinnen und Schüler zur Verfügung. Aus diesem Pool können bei Bedarf in kurzer Zeit Lektionen für einzelne Kinder, Gruppen oder ganze Klassen generiert werden.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5. Zwingend werden nur noch Abklärung durch eine kantonale Abklärungsstelle (Schulpsychologischer Dienst SPD oder Kinder- und Jugendpsychiatrie KJP) bei Massnahmen der Speziellen Förderungen mit individuellen Lernzielen (iLZ) und bei Kleinklassen- oder Sonderschulzuweisungen verlangt.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6. Ansonsten entscheiden die Schulleitungen je nach Förderbedarf über die Organisation, den Umfang, die Dauer und die Form der Speziellen Förderung.</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7. Die administrativen und organisatorischen Abläufe sowie die Angebots- und Personalplanung der Schulen werden damit vereinfacht.</a:t>
            </a:r>
          </a:p>
          <a:p>
            <a:endParaRPr lang="de-CH" dirty="0"/>
          </a:p>
        </p:txBody>
      </p:sp>
      <p:sp>
        <p:nvSpPr>
          <p:cNvPr id="4" name="Kopfzeilenplatzhalt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smtClean="0">
                <a:ln>
                  <a:noFill/>
                </a:ln>
                <a:solidFill>
                  <a:prstClr val="black"/>
                </a:solidFill>
                <a:effectLst/>
                <a:uLnTx/>
                <a:uFillTx/>
                <a:latin typeface="Calibri"/>
                <a:ea typeface="+mn-ea"/>
                <a:cs typeface="+mn-cs"/>
              </a:rPr>
              <a:t>Landratsvorlage Ressourcensteuerung Spezielle Förderung und Sonderschulung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solidFill>
                <a:effectLst/>
                <a:uLnTx/>
                <a:uFillTx/>
                <a:latin typeface="Calibri"/>
                <a:ea typeface="+mn-ea"/>
                <a:cs typeface="+mn-cs"/>
              </a:rPr>
              <a:t>10.5.2017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3551E-C1F7-3449-9D64-1DB59B6C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3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smtClean="0"/>
              <a:t>Kantonale Grundlagen und Berufsauftrag BL</a:t>
            </a:r>
            <a:endParaRPr lang="en-US" dirty="0"/>
          </a:p>
        </p:txBody>
      </p:sp>
      <p:sp>
        <p:nvSpPr>
          <p:cNvPr id="5" name="Datumsplatzhalter 4"/>
          <p:cNvSpPr>
            <a:spLocks noGrp="1"/>
          </p:cNvSpPr>
          <p:nvPr>
            <p:ph type="dt" idx="11"/>
          </p:nvPr>
        </p:nvSpPr>
        <p:spPr/>
        <p:txBody>
          <a:bodyPr/>
          <a:lstStyle/>
          <a:p>
            <a:r>
              <a:rPr lang="de-DE" smtClean="0"/>
              <a:t>17.9.2021</a:t>
            </a:r>
            <a:endParaRPr lang="en-US" dirty="0"/>
          </a:p>
        </p:txBody>
      </p:sp>
      <p:sp>
        <p:nvSpPr>
          <p:cNvPr id="6" name="Foliennummernplatzhalter 5"/>
          <p:cNvSpPr>
            <a:spLocks noGrp="1"/>
          </p:cNvSpPr>
          <p:nvPr>
            <p:ph type="sldNum" sz="quarter" idx="12"/>
          </p:nvPr>
        </p:nvSpPr>
        <p:spPr/>
        <p:txBody>
          <a:bodyPr/>
          <a:lstStyle/>
          <a:p>
            <a:fld id="{7393551E-C1F7-3449-9D64-1DB59B6C672B}" type="slidenum">
              <a:rPr lang="en-US" smtClean="0"/>
              <a:t>12</a:t>
            </a:fld>
            <a:endParaRPr lang="en-US" dirty="0"/>
          </a:p>
        </p:txBody>
      </p:sp>
    </p:spTree>
    <p:extLst>
      <p:ext uri="{BB962C8B-B14F-4D97-AF65-F5344CB8AC3E}">
        <p14:creationId xmlns:p14="http://schemas.microsoft.com/office/powerpoint/2010/main" val="406532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smtClean="0"/>
              <a:t>Kantonale Grundlagen und Berufsauftrag BL</a:t>
            </a:r>
            <a:endParaRPr lang="en-US" dirty="0"/>
          </a:p>
        </p:txBody>
      </p:sp>
      <p:sp>
        <p:nvSpPr>
          <p:cNvPr id="5" name="Datumsplatzhalter 4"/>
          <p:cNvSpPr>
            <a:spLocks noGrp="1"/>
          </p:cNvSpPr>
          <p:nvPr>
            <p:ph type="dt" idx="11"/>
          </p:nvPr>
        </p:nvSpPr>
        <p:spPr/>
        <p:txBody>
          <a:bodyPr/>
          <a:lstStyle/>
          <a:p>
            <a:r>
              <a:rPr lang="de-DE" smtClean="0"/>
              <a:t>17.9.2021</a:t>
            </a:r>
            <a:endParaRPr lang="en-US" dirty="0"/>
          </a:p>
        </p:txBody>
      </p:sp>
      <p:sp>
        <p:nvSpPr>
          <p:cNvPr id="6" name="Foliennummernplatzhalter 5"/>
          <p:cNvSpPr>
            <a:spLocks noGrp="1"/>
          </p:cNvSpPr>
          <p:nvPr>
            <p:ph type="sldNum" sz="quarter" idx="12"/>
          </p:nvPr>
        </p:nvSpPr>
        <p:spPr/>
        <p:txBody>
          <a:bodyPr/>
          <a:lstStyle/>
          <a:p>
            <a:fld id="{7393551E-C1F7-3449-9D64-1DB59B6C672B}" type="slidenum">
              <a:rPr lang="en-US" smtClean="0"/>
              <a:t>17</a:t>
            </a:fld>
            <a:endParaRPr lang="en-US" dirty="0"/>
          </a:p>
        </p:txBody>
      </p:sp>
    </p:spTree>
    <p:extLst>
      <p:ext uri="{BB962C8B-B14F-4D97-AF65-F5344CB8AC3E}">
        <p14:creationId xmlns:p14="http://schemas.microsoft.com/office/powerpoint/2010/main" val="217128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smtClean="0">
                <a:ln>
                  <a:noFill/>
                </a:ln>
                <a:solidFill>
                  <a:prstClr val="black"/>
                </a:solidFill>
                <a:effectLst/>
                <a:uLnTx/>
                <a:uFillTx/>
                <a:latin typeface="Calibri"/>
                <a:ea typeface="+mn-ea"/>
                <a:cs typeface="+mn-cs"/>
              </a:rPr>
              <a:t>Landratsvorlage Ressourcensteuerung Spezielle Förderung und Sonderschulung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solidFill>
                <a:effectLst/>
                <a:uLnTx/>
                <a:uFillTx/>
                <a:latin typeface="Calibri"/>
                <a:ea typeface="+mn-ea"/>
                <a:cs typeface="+mn-cs"/>
              </a:rPr>
              <a:t>10.5.2017</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3551E-C1F7-3449-9D64-1DB59B6C67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4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dirty="0"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912"/>
            <a:ext cx="9144000" cy="4895088"/>
          </a:xfrm>
          <a:prstGeom prst="rect">
            <a:avLst/>
          </a:prstGeom>
        </p:spPr>
      </p:pic>
      <p:sp>
        <p:nvSpPr>
          <p:cNvPr id="5" name="Title Placeholder 1"/>
          <p:cNvSpPr>
            <a:spLocks noGrp="1"/>
          </p:cNvSpPr>
          <p:nvPr>
            <p:ph type="title" hasCustomPrompt="1"/>
          </p:nvPr>
        </p:nvSpPr>
        <p:spPr>
          <a:xfrm>
            <a:off x="177799" y="997527"/>
            <a:ext cx="8785225" cy="715386"/>
          </a:xfrm>
          <a:prstGeom prst="rect">
            <a:avLst/>
          </a:prstGeom>
        </p:spPr>
        <p:txBody>
          <a:bodyPr vert="horz" lIns="0" tIns="0" rIns="0" bIns="0" rtlCol="0" anchor="b" anchorCtr="0">
            <a:noAutofit/>
          </a:bodyPr>
          <a:lstStyle>
            <a:lvl1pPr>
              <a:lnSpc>
                <a:spcPct val="90000"/>
              </a:lnSpc>
              <a:defRPr baseline="0"/>
            </a:lvl1pPr>
          </a:lstStyle>
          <a:p>
            <a:r>
              <a:rPr lang="de-DE" dirty="0" smtClean="0"/>
              <a:t>Haupttitel (25pt fett)</a:t>
            </a:r>
            <a:endParaRPr lang="en-US" dirty="0"/>
          </a:p>
        </p:txBody>
      </p:sp>
      <p:sp>
        <p:nvSpPr>
          <p:cNvPr id="6" name="Textplatzhalter 3"/>
          <p:cNvSpPr>
            <a:spLocks noGrp="1"/>
          </p:cNvSpPr>
          <p:nvPr>
            <p:ph type="body" sz="quarter" idx="11"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r Inhal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dirty="0"/>
          </a:p>
        </p:txBody>
      </p:sp>
      <p:sp>
        <p:nvSpPr>
          <p:cNvPr id="8" name="Title Placeholder 1"/>
          <p:cNvSpPr>
            <a:spLocks noGrp="1"/>
          </p:cNvSpPr>
          <p:nvPr>
            <p:ph type="title" hasCustomPrompt="1"/>
          </p:nvPr>
        </p:nvSpPr>
        <p:spPr>
          <a:xfrm>
            <a:off x="177801" y="972001"/>
            <a:ext cx="8785224" cy="740912"/>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
        <p:nvSpPr>
          <p:cNvPr id="7" name="Textplatzhalter 6"/>
          <p:cNvSpPr>
            <a:spLocks noGrp="1"/>
          </p:cNvSpPr>
          <p:nvPr>
            <p:ph type="body" sz="quarter" idx="14"/>
          </p:nvPr>
        </p:nvSpPr>
        <p:spPr>
          <a:xfrm>
            <a:off x="177799" y="1962150"/>
            <a:ext cx="8785226" cy="4714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62106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mit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dirty="0"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061"/>
            <a:ext cx="9144000" cy="4895088"/>
          </a:xfrm>
          <a:prstGeom prst="rect">
            <a:avLst/>
          </a:prstGeom>
        </p:spPr>
      </p:pic>
      <p:sp>
        <p:nvSpPr>
          <p:cNvPr id="5" name="Title Placeholder 1"/>
          <p:cNvSpPr>
            <a:spLocks noGrp="1"/>
          </p:cNvSpPr>
          <p:nvPr>
            <p:ph type="title" hasCustomPrompt="1"/>
          </p:nvPr>
        </p:nvSpPr>
        <p:spPr>
          <a:xfrm>
            <a:off x="177800" y="1141522"/>
            <a:ext cx="8640000" cy="340652"/>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77800" y="1503978"/>
            <a:ext cx="8640000" cy="206408"/>
          </a:xfrm>
        </p:spPr>
        <p:txBody>
          <a:bodyPr>
            <a:noAutofit/>
          </a:bodyPr>
          <a:lstStyle>
            <a:lvl1pPr marL="0" indent="0">
              <a:lnSpc>
                <a:spcPts val="1600"/>
              </a:lnSpc>
              <a:spcBef>
                <a:spcPts val="0"/>
              </a:spcBef>
              <a:buNone/>
              <a:defRPr sz="1600" baseline="0">
                <a:solidFill>
                  <a:srgbClr val="FF0000"/>
                </a:solidFill>
                <a:latin typeface="+mj-lt"/>
              </a:defRPr>
            </a:lvl1pPr>
          </a:lstStyle>
          <a:p>
            <a:pPr lvl="0"/>
            <a:r>
              <a:rPr lang="de-CH" sz="1600" dirty="0" smtClean="0">
                <a:latin typeface="+mj-lt"/>
              </a:rPr>
              <a:t>Untertitel (16pt normal)</a:t>
            </a:r>
            <a:endParaRPr lang="de-CH" dirty="0"/>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67479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2 Zeilen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dirty="0"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1026"/>
            <a:ext cx="9144000" cy="4895088"/>
          </a:xfrm>
          <a:prstGeom prst="rect">
            <a:avLst/>
          </a:prstGeom>
        </p:spPr>
      </p:pic>
      <p:sp>
        <p:nvSpPr>
          <p:cNvPr id="5" name="Title Placeholder 1"/>
          <p:cNvSpPr>
            <a:spLocks noGrp="1"/>
          </p:cNvSpPr>
          <p:nvPr>
            <p:ph type="title" hasCustomPrompt="1"/>
          </p:nvPr>
        </p:nvSpPr>
        <p:spPr>
          <a:xfrm>
            <a:off x="177800" y="934816"/>
            <a:ext cx="8640000" cy="340652"/>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83178" y="1297510"/>
            <a:ext cx="8640000" cy="416551"/>
          </a:xfrm>
        </p:spPr>
        <p:txBody>
          <a:bodyPr anchor="b">
            <a:noAutofit/>
          </a:bodyPr>
          <a:lstStyle>
            <a:lvl1pPr marL="0" indent="0">
              <a:lnSpc>
                <a:spcPct val="80000"/>
              </a:lnSpc>
              <a:spcBef>
                <a:spcPts val="0"/>
              </a:spcBef>
              <a:spcAft>
                <a:spcPts val="0"/>
              </a:spcAft>
              <a:buNone/>
              <a:defRPr sz="1600" baseline="0">
                <a:solidFill>
                  <a:srgbClr val="FF0000"/>
                </a:solidFill>
                <a:latin typeface="+mj-lt"/>
              </a:defRPr>
            </a:lvl1pPr>
          </a:lstStyle>
          <a:p>
            <a:pPr lvl="0"/>
            <a:r>
              <a:rPr lang="de-CH" sz="1600" dirty="0" smtClean="0">
                <a:latin typeface="+mj-lt"/>
              </a:rPr>
              <a:t>Untertitel (16pt normal)</a:t>
            </a:r>
          </a:p>
          <a:p>
            <a:pPr lvl="0"/>
            <a:r>
              <a:rPr lang="de-CH" sz="1600" dirty="0" smtClean="0">
                <a:latin typeface="+mj-lt"/>
              </a:rPr>
              <a:t>Zweite Zeile</a:t>
            </a:r>
            <a:endParaRPr lang="de-CH" dirty="0"/>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82112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660900" y="1962151"/>
            <a:ext cx="4302125" cy="4714874"/>
          </a:xfrm>
          <a:prstGeom prst="rect">
            <a:avLst/>
          </a:prstGeom>
        </p:spPr>
        <p:txBody>
          <a:bodyPr vert="horz" lIns="0" tIns="0" rIns="0" bIns="0" rtlCol="0">
            <a:normAutofit/>
          </a:bodyPr>
          <a:lstStyle>
            <a:lvl1pPr marL="360000" indent="-360000">
              <a:lnSpc>
                <a:spcPct val="90000"/>
              </a:lnSpc>
              <a:buFont typeface="+mj-lt"/>
              <a:buAutoNum type="arabicPeriod"/>
              <a:defRPr sz="2500"/>
            </a:lvl1pPr>
          </a:lstStyle>
          <a:p>
            <a:pPr lvl="0"/>
            <a:r>
              <a:rPr lang="de-DE" dirty="0" smtClean="0"/>
              <a:t>Inhalt</a:t>
            </a:r>
            <a:endParaRPr lang="en-US" dirty="0"/>
          </a:p>
        </p:txBody>
      </p:sp>
      <p:sp>
        <p:nvSpPr>
          <p:cNvPr id="9" name="Picture Placeholder 8"/>
          <p:cNvSpPr>
            <a:spLocks noGrp="1"/>
          </p:cNvSpPr>
          <p:nvPr>
            <p:ph type="pic" sz="quarter" idx="10"/>
          </p:nvPr>
        </p:nvSpPr>
        <p:spPr>
          <a:xfrm>
            <a:off x="177800" y="1962150"/>
            <a:ext cx="4305300" cy="4714875"/>
          </a:xfrm>
        </p:spPr>
        <p:txBody>
          <a:bodyPr/>
          <a:lstStyle>
            <a:lvl1pPr marL="0" indent="0">
              <a:buNone/>
              <a:defRPr>
                <a:solidFill>
                  <a:schemeClr val="tx1"/>
                </a:solidFill>
              </a:defRPr>
            </a:lvl1pPr>
          </a:lstStyle>
          <a:p>
            <a:r>
              <a:rPr lang="de-DE" dirty="0" smtClean="0"/>
              <a:t>Bild durch Klicken auf Symbol hinzufügen</a:t>
            </a:r>
            <a:endParaRPr lang="en-US" dirty="0"/>
          </a:p>
        </p:txBody>
      </p:sp>
      <p:sp>
        <p:nvSpPr>
          <p:cNvPr id="11" name="Slide Number Placeholder 10"/>
          <p:cNvSpPr>
            <a:spLocks noGrp="1"/>
          </p:cNvSpPr>
          <p:nvPr>
            <p:ph type="sldNum" sz="quarter" idx="12"/>
          </p:nvPr>
        </p:nvSpPr>
        <p:spPr/>
        <p:txBody>
          <a:bodyPr/>
          <a:lstStyle/>
          <a:p>
            <a:fld id="{63343499-4781-8F47-9616-5D65C730EB58}" type="slidenum">
              <a:rPr lang="en-US" smtClean="0"/>
              <a:t>‹Nr.›</a:t>
            </a:fld>
            <a:endParaRPr lang="en-US" dirty="0"/>
          </a:p>
        </p:txBody>
      </p:sp>
      <p:sp>
        <p:nvSpPr>
          <p:cNvPr id="8" name="Title Placeholder 1"/>
          <p:cNvSpPr>
            <a:spLocks noGrp="1"/>
          </p:cNvSpPr>
          <p:nvPr>
            <p:ph type="title" hasCustomPrompt="1"/>
          </p:nvPr>
        </p:nvSpPr>
        <p:spPr>
          <a:xfrm>
            <a:off x="177801" y="960846"/>
            <a:ext cx="8785224" cy="752067"/>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74054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767138" y="1962150"/>
            <a:ext cx="5195885" cy="4714875"/>
          </a:xfrm>
          <a:prstGeom prst="rect">
            <a:avLst/>
          </a:prstGeom>
        </p:spPr>
        <p:txBody>
          <a:bodyPr vert="horz" lIns="0" tIns="0" rIns="0" bIns="0" rtlCol="0">
            <a:normAutofit/>
          </a:bodyPr>
          <a:lstStyle>
            <a:lvl1pPr marL="0" indent="0">
              <a:lnSpc>
                <a:spcPct val="90000"/>
              </a:lnSpc>
              <a:spcAft>
                <a:spcPts val="800"/>
              </a:spcAft>
              <a:buNone/>
              <a:defRPr sz="25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Text </a:t>
            </a:r>
            <a:r>
              <a:rPr lang="en-US" dirty="0" err="1" smtClean="0"/>
              <a:t>eingeben</a:t>
            </a:r>
            <a:endParaRPr lang="en-US" dirty="0"/>
          </a:p>
        </p:txBody>
      </p:sp>
      <p:sp>
        <p:nvSpPr>
          <p:cNvPr id="9" name="Picture Placeholder 8"/>
          <p:cNvSpPr>
            <a:spLocks noGrp="1"/>
          </p:cNvSpPr>
          <p:nvPr>
            <p:ph type="pic" sz="quarter" idx="10"/>
          </p:nvPr>
        </p:nvSpPr>
        <p:spPr>
          <a:xfrm>
            <a:off x="177801" y="1962150"/>
            <a:ext cx="3406774" cy="4717180"/>
          </a:xfrm>
        </p:spPr>
        <p:txBody>
          <a:bodyPr/>
          <a:lstStyle>
            <a:lvl1pPr marL="0" indent="0">
              <a:buNone/>
              <a:defRPr/>
            </a:lvl1pPr>
          </a:lstStyle>
          <a:p>
            <a:r>
              <a:rPr lang="de-DE" dirty="0"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dirty="0"/>
          </a:p>
        </p:txBody>
      </p:sp>
      <p:sp>
        <p:nvSpPr>
          <p:cNvPr id="8"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5403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se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7801" y="1962151"/>
            <a:ext cx="8785224" cy="4714874"/>
          </a:xfrm>
        </p:spPr>
        <p:txBody>
          <a:bodyPr/>
          <a:lstStyle>
            <a:lvl1pPr marL="0" indent="0">
              <a:buNone/>
              <a:defRPr/>
            </a:lvl1pPr>
          </a:lstStyle>
          <a:p>
            <a:r>
              <a:rPr lang="de-DE" dirty="0"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dirty="0"/>
          </a:p>
        </p:txBody>
      </p:sp>
      <p:sp>
        <p:nvSpPr>
          <p:cNvPr id="6" name="Title Placeholder 1"/>
          <p:cNvSpPr>
            <a:spLocks noGrp="1"/>
          </p:cNvSpPr>
          <p:nvPr>
            <p:ph type="title" hasCustomPrompt="1"/>
          </p:nvPr>
        </p:nvSpPr>
        <p:spPr>
          <a:xfrm>
            <a:off x="177801" y="972000"/>
            <a:ext cx="8785224"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40331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177799" y="1962150"/>
            <a:ext cx="8785226" cy="4714875"/>
          </a:xfrm>
        </p:spPr>
        <p:txBody>
          <a:bodyPr>
            <a:normAutofit/>
          </a:bodyPr>
          <a:lstStyle>
            <a:lvl1pPr>
              <a:lnSpc>
                <a:spcPct val="90000"/>
              </a:lnSpc>
              <a:defRPr sz="1600"/>
            </a:lvl1pPr>
          </a:lstStyle>
          <a:p>
            <a:r>
              <a:rPr lang="de-DE" dirty="0" smtClean="0"/>
              <a:t>Diagramm durch Klicken auf Symbol hinzufügen</a:t>
            </a:r>
            <a:endParaRPr lang="en-US" dirty="0"/>
          </a:p>
        </p:txBody>
      </p:sp>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dirty="0"/>
          </a:p>
        </p:txBody>
      </p:sp>
      <p:sp>
        <p:nvSpPr>
          <p:cNvPr id="6"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2831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7717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799" y="1229298"/>
            <a:ext cx="8785225" cy="483616"/>
          </a:xfrm>
          <a:prstGeom prst="rect">
            <a:avLst/>
          </a:prstGeom>
        </p:spPr>
        <p:txBody>
          <a:bodyPr vert="horz" lIns="0" tIns="0" rIns="0" bIns="0" rtlCol="0" anchor="b" anchorCtr="0">
            <a:noAutofit/>
          </a:bodyPr>
          <a:lstStyle/>
          <a:p>
            <a:r>
              <a:rPr lang="de-DE" dirty="0" smtClean="0"/>
              <a:t>Haupttitel/Untertitel</a:t>
            </a:r>
            <a:endParaRPr lang="en-US" dirty="0"/>
          </a:p>
        </p:txBody>
      </p:sp>
      <p:sp>
        <p:nvSpPr>
          <p:cNvPr id="3" name="Text Placeholder 2"/>
          <p:cNvSpPr>
            <a:spLocks noGrp="1"/>
          </p:cNvSpPr>
          <p:nvPr>
            <p:ph type="body" idx="1"/>
          </p:nvPr>
        </p:nvSpPr>
        <p:spPr>
          <a:xfrm>
            <a:off x="177799" y="1962150"/>
            <a:ext cx="8785225" cy="4714875"/>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Slide Number Placeholder 9"/>
          <p:cNvSpPr>
            <a:spLocks noGrp="1"/>
          </p:cNvSpPr>
          <p:nvPr>
            <p:ph type="sldNum" sz="quarter" idx="4"/>
          </p:nvPr>
        </p:nvSpPr>
        <p:spPr>
          <a:xfrm>
            <a:off x="177800" y="186403"/>
            <a:ext cx="406400" cy="365125"/>
          </a:xfrm>
          <a:prstGeom prst="rect">
            <a:avLst/>
          </a:prstGeom>
        </p:spPr>
        <p:txBody>
          <a:bodyPr vert="horz" lIns="0" tIns="0" rIns="0" bIns="0" rtlCol="0" anchor="t" anchorCtr="0"/>
          <a:lstStyle>
            <a:lvl1pPr algn="l">
              <a:defRPr sz="1000">
                <a:solidFill>
                  <a:srgbClr val="555959"/>
                </a:solidFill>
              </a:defRPr>
            </a:lvl1pPr>
          </a:lstStyle>
          <a:p>
            <a:fld id="{63343499-4781-8F47-9616-5D65C730EB58}" type="slidenum">
              <a:rPr lang="en-US" smtClean="0"/>
              <a:pPr/>
              <a:t>‹Nr.›</a:t>
            </a:fld>
            <a:endParaRPr lang="en-US" dirty="0"/>
          </a:p>
        </p:txBody>
      </p:sp>
      <p:pic>
        <p:nvPicPr>
          <p:cNvPr id="5" name="Grafik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3665" y="186403"/>
            <a:ext cx="3959360" cy="862586"/>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5" r:id="rId1"/>
    <p:sldLayoutId id="2147493467" r:id="rId2"/>
    <p:sldLayoutId id="2147493473" r:id="rId3"/>
    <p:sldLayoutId id="2147493474" r:id="rId4"/>
    <p:sldLayoutId id="2147493466" r:id="rId5"/>
    <p:sldLayoutId id="2147493469" r:id="rId6"/>
    <p:sldLayoutId id="2147493470" r:id="rId7"/>
    <p:sldLayoutId id="2147493471" r:id="rId8"/>
    <p:sldLayoutId id="2147493476" r:id="rId9"/>
  </p:sldLayoutIdLst>
  <p:hf sldNum="0" hdr="0" ftr="0"/>
  <p:txStyles>
    <p:title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p:titleStyle>
    <p:bodyStyle>
      <a:lvl1pPr marL="27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1pPr>
      <a:lvl2pPr marL="54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2pPr>
      <a:lvl3pPr marL="81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3pPr>
      <a:lvl4pPr marL="108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4pPr>
      <a:lvl5pPr marL="135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bksd.sonderpaedagogik@bl.ch"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s://www.baselland.ch/politik-und-behorden/direktionen/bildungs-kultur-und-sportdirektion/bildung/integration-foerderung-sonderschulung/bildungsqualitaet-in-der-volksschule-staerken-angebote-der-speziellen-foerderung-und-der-sonderschulu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noFill/>
          <a:ln>
            <a:noFill/>
          </a:ln>
        </p:spPr>
      </p:pic>
      <p:sp>
        <p:nvSpPr>
          <p:cNvPr id="2" name="Titel 1"/>
          <p:cNvSpPr>
            <a:spLocks noGrp="1"/>
          </p:cNvSpPr>
          <p:nvPr>
            <p:ph type="title"/>
          </p:nvPr>
        </p:nvSpPr>
        <p:spPr>
          <a:xfrm>
            <a:off x="179387" y="1355220"/>
            <a:ext cx="8785225" cy="715386"/>
          </a:xfrm>
        </p:spPr>
        <p:txBody>
          <a:bodyPr/>
          <a:lstStyle/>
          <a:p>
            <a:r>
              <a:rPr lang="de-CH" dirty="0" smtClean="0"/>
              <a:t>Weiterbildungsveranstaltung für Schulräte</a:t>
            </a:r>
            <a:br>
              <a:rPr lang="de-CH" dirty="0" smtClean="0"/>
            </a:br>
            <a:r>
              <a:rPr lang="de-CH" dirty="0" smtClean="0"/>
              <a:t>«Angebote der Sonderpädagogik»</a:t>
            </a:r>
            <a:r>
              <a:rPr lang="de-CH" dirty="0"/>
              <a:t/>
            </a:r>
            <a:br>
              <a:rPr lang="de-CH" dirty="0"/>
            </a:br>
            <a:endParaRPr lang="de-CH" dirty="0"/>
          </a:p>
        </p:txBody>
      </p:sp>
      <p:sp>
        <p:nvSpPr>
          <p:cNvPr id="7" name="Textplatzhalter 6"/>
          <p:cNvSpPr>
            <a:spLocks noGrp="1"/>
          </p:cNvSpPr>
          <p:nvPr>
            <p:ph type="body" sz="quarter" idx="11"/>
          </p:nvPr>
        </p:nvSpPr>
        <p:spPr>
          <a:xfrm>
            <a:off x="177800" y="219455"/>
            <a:ext cx="4305300" cy="136679"/>
          </a:xfrm>
        </p:spPr>
        <p:txBody>
          <a:bodyPr/>
          <a:lstStyle/>
          <a:p>
            <a:r>
              <a:rPr lang="de-CH" dirty="0" smtClean="0"/>
              <a:t>AVS / Leitung Abt. SoPä / Marianne Stöckli</a:t>
            </a:r>
            <a:endParaRPr lang="de-CH" dirty="0"/>
          </a:p>
        </p:txBody>
      </p:sp>
    </p:spTree>
    <p:extLst>
      <p:ext uri="{BB962C8B-B14F-4D97-AF65-F5344CB8AC3E}">
        <p14:creationId xmlns:p14="http://schemas.microsoft.com/office/powerpoint/2010/main" val="72782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dscf0088-600px"/>
          <p:cNvPicPr>
            <a:picLocks noChangeAspect="1" noChangeArrowheads="1"/>
          </p:cNvPicPr>
          <p:nvPr/>
        </p:nvPicPr>
        <p:blipFill>
          <a:blip r:embed="rId2">
            <a:extLst>
              <a:ext uri="{28A0092B-C50C-407E-A947-70E740481C1C}">
                <a14:useLocalDpi xmlns:a14="http://schemas.microsoft.com/office/drawing/2010/main" val="0"/>
              </a:ext>
            </a:extLst>
          </a:blip>
          <a:srcRect l="1662" r="8202"/>
          <a:stretch>
            <a:fillRect/>
          </a:stretch>
        </p:blipFill>
        <p:spPr bwMode="auto">
          <a:xfrm>
            <a:off x="2585024" y="2219337"/>
            <a:ext cx="3099005" cy="228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logopaedie"/>
          <p:cNvPicPr>
            <a:picLocks noChangeAspect="1" noChangeArrowheads="1"/>
          </p:cNvPicPr>
          <p:nvPr/>
        </p:nvPicPr>
        <p:blipFill>
          <a:blip r:embed="rId3">
            <a:extLst>
              <a:ext uri="{28A0092B-C50C-407E-A947-70E740481C1C}">
                <a14:useLocalDpi xmlns:a14="http://schemas.microsoft.com/office/drawing/2010/main" val="0"/>
              </a:ext>
            </a:extLst>
          </a:blip>
          <a:srcRect b="641"/>
          <a:stretch>
            <a:fillRect/>
          </a:stretch>
        </p:blipFill>
        <p:spPr bwMode="auto">
          <a:xfrm>
            <a:off x="5789295" y="3443091"/>
            <a:ext cx="3108960" cy="231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21739" y="1685550"/>
            <a:ext cx="7418387" cy="861774"/>
          </a:xfrm>
          <a:prstGeom prst="rect">
            <a:avLst/>
          </a:prstGeom>
          <a:noFill/>
          <a:ln>
            <a:noFill/>
          </a:ln>
          <a:effectLs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ea typeface="ＭＳ Ｐゴシック" pitchFamily="34" charset="-128"/>
                <a:cs typeface="ＭＳ Ｐゴシック" pitchFamily="34" charset="-128"/>
              </a:defRPr>
            </a:lvl2pPr>
            <a:lvl3pPr marL="1143000" indent="-228600" algn="l" eaLnBrk="0" hangingPunct="0">
              <a:spcBef>
                <a:spcPct val="20000"/>
              </a:spcBef>
              <a:buChar char="•"/>
              <a:defRPr sz="2400">
                <a:solidFill>
                  <a:schemeClr val="tx1"/>
                </a:solidFill>
                <a:latin typeface="Arial" pitchFamily="34" charset="0"/>
                <a:ea typeface="ＭＳ Ｐゴシック" pitchFamily="34" charset="-128"/>
                <a:cs typeface="ＭＳ Ｐゴシック" pitchFamily="34" charset="-128"/>
              </a:defRPr>
            </a:lvl3pPr>
            <a:lvl4pPr marL="1600200" indent="-228600" algn="r" eaLnBrk="0" hangingPunct="0">
              <a:spcBef>
                <a:spcPct val="20000"/>
              </a:spcBef>
              <a:buChar char="–"/>
              <a:defRPr sz="900">
                <a:solidFill>
                  <a:srgbClr val="000000"/>
                </a:solidFill>
                <a:latin typeface="Times New Roman" pitchFamily="18" charset="0"/>
                <a:ea typeface="ＭＳ 明朝" pitchFamily="49" charset="-128"/>
                <a:cs typeface="Times New Roman" pitchFamily="18" charset="0"/>
              </a:defRPr>
            </a:lvl4pPr>
            <a:lvl5pPr marL="2057400" indent="-228600" algn="l" eaLnBrk="0" hangingPunct="0">
              <a:spcBef>
                <a:spcPct val="20000"/>
              </a:spcBef>
              <a:buChar char="»"/>
              <a:defRPr sz="2000">
                <a:solidFill>
                  <a:schemeClr val="tx1"/>
                </a:solidFill>
                <a:latin typeface="Arial" pitchFamily="34" charset="0"/>
                <a:ea typeface="ＭＳ 明朝" pitchFamily="49"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9pPr>
          </a:lstStyle>
          <a:p>
            <a:pPr marL="285750" indent="-285750" eaLnBrk="1" hangingPunct="1">
              <a:spcBef>
                <a:spcPct val="50000"/>
              </a:spcBef>
              <a:buFont typeface="Symbol" panose="05050102010706020507" pitchFamily="18" charset="2"/>
              <a:buChar char="-"/>
              <a:defRPr/>
            </a:pPr>
            <a:r>
              <a:rPr lang="de-CH" altLang="de-DE" sz="2000" b="0" dirty="0" smtClean="0">
                <a:ea typeface="ＭＳ Ｐゴシック" pitchFamily="34" charset="-128"/>
              </a:rPr>
              <a:t>Logopädie* </a:t>
            </a:r>
          </a:p>
          <a:p>
            <a:pPr marL="285750" indent="-285750" eaLnBrk="1" hangingPunct="1">
              <a:spcBef>
                <a:spcPct val="50000"/>
              </a:spcBef>
              <a:buFont typeface="Symbol" panose="05050102010706020507" pitchFamily="18" charset="2"/>
              <a:buChar char="-"/>
              <a:defRPr/>
            </a:pPr>
            <a:r>
              <a:rPr lang="de-CH" altLang="de-DE" sz="2000" b="0" dirty="0" smtClean="0">
                <a:ea typeface="ＭＳ Ｐゴシック" pitchFamily="34" charset="-128"/>
              </a:rPr>
              <a:t>Psychomotorik**</a:t>
            </a:r>
            <a:endParaRPr lang="de-DE" altLang="de-DE" sz="2000" b="0" dirty="0" smtClean="0">
              <a:ea typeface="ＭＳ Ｐゴシック" pitchFamily="34" charset="-128"/>
            </a:endParaRPr>
          </a:p>
        </p:txBody>
      </p:sp>
      <p:sp>
        <p:nvSpPr>
          <p:cNvPr id="7"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10</a:t>
            </a:fld>
            <a:endParaRPr lang="en-US" sz="1000" dirty="0"/>
          </a:p>
        </p:txBody>
      </p:sp>
      <p:sp>
        <p:nvSpPr>
          <p:cNvPr id="6" name="Textfeld 5"/>
          <p:cNvSpPr txBox="1"/>
          <p:nvPr/>
        </p:nvSpPr>
        <p:spPr>
          <a:xfrm>
            <a:off x="250257" y="6006164"/>
            <a:ext cx="4090737" cy="646331"/>
          </a:xfrm>
          <a:prstGeom prst="rect">
            <a:avLst/>
          </a:prstGeom>
          <a:noFill/>
        </p:spPr>
        <p:txBody>
          <a:bodyPr wrap="square" rtlCol="0">
            <a:spAutoFit/>
          </a:bodyPr>
          <a:lstStyle/>
          <a:p>
            <a:r>
              <a:rPr lang="de-CH" dirty="0" smtClean="0"/>
              <a:t>*Kostenträger	PS  Gemeinde</a:t>
            </a:r>
          </a:p>
          <a:p>
            <a:pPr lvl="4"/>
            <a:r>
              <a:rPr lang="de-CH" dirty="0" smtClean="0"/>
              <a:t>Sek Kanton </a:t>
            </a:r>
            <a:endParaRPr lang="de-CH" dirty="0"/>
          </a:p>
        </p:txBody>
      </p:sp>
      <p:sp>
        <p:nvSpPr>
          <p:cNvPr id="9" name="Textfeld 8"/>
          <p:cNvSpPr txBox="1"/>
          <p:nvPr/>
        </p:nvSpPr>
        <p:spPr>
          <a:xfrm>
            <a:off x="4586169" y="6006164"/>
            <a:ext cx="3008163" cy="369332"/>
          </a:xfrm>
          <a:prstGeom prst="rect">
            <a:avLst/>
          </a:prstGeom>
          <a:noFill/>
        </p:spPr>
        <p:txBody>
          <a:bodyPr wrap="square" rtlCol="0">
            <a:spAutoFit/>
          </a:bodyPr>
          <a:lstStyle/>
          <a:p>
            <a:r>
              <a:rPr lang="de-CH" dirty="0" smtClean="0"/>
              <a:t>** Kostenträger Kanton </a:t>
            </a:r>
            <a:endParaRPr lang="de-CH" dirty="0"/>
          </a:p>
        </p:txBody>
      </p:sp>
      <p:sp>
        <p:nvSpPr>
          <p:cNvPr id="10" name="Titel 2"/>
          <p:cNvSpPr txBox="1">
            <a:spLocks/>
          </p:cNvSpPr>
          <p:nvPr/>
        </p:nvSpPr>
        <p:spPr>
          <a:xfrm>
            <a:off x="177800" y="718704"/>
            <a:ext cx="8785224" cy="547336"/>
          </a:xfrm>
          <a:prstGeom prst="rect">
            <a:avLst/>
          </a:prstGeom>
        </p:spPr>
        <p:txBody>
          <a:bodyPr vert="horz" lIns="0" tIns="0" rIns="0" bIns="0" rtlCol="0" anchor="b" anchorCtr="0">
            <a:noAutofit/>
          </a:bodyPr>
          <a:lst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a:lstStyle>
          <a:p>
            <a:r>
              <a:rPr lang="de-CH" dirty="0" smtClean="0">
                <a:solidFill>
                  <a:schemeClr val="tx1"/>
                </a:solidFill>
              </a:rPr>
              <a:t>Pädagogisch-therapeutische Angebote*</a:t>
            </a:r>
          </a:p>
        </p:txBody>
      </p:sp>
    </p:spTree>
    <p:extLst>
      <p:ext uri="{BB962C8B-B14F-4D97-AF65-F5344CB8AC3E}">
        <p14:creationId xmlns:p14="http://schemas.microsoft.com/office/powerpoint/2010/main" val="289242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503" y="1041145"/>
            <a:ext cx="8785224" cy="740912"/>
          </a:xfrm>
        </p:spPr>
        <p:txBody>
          <a:bodyPr/>
          <a:lstStyle/>
          <a:p>
            <a:pPr>
              <a:lnSpc>
                <a:spcPct val="100000"/>
              </a:lnSpc>
              <a:spcBef>
                <a:spcPts val="0"/>
              </a:spcBef>
              <a:defRPr/>
            </a:pPr>
            <a:r>
              <a:rPr lang="de-CH" sz="2400" dirty="0" smtClean="0">
                <a:solidFill>
                  <a:prstClr val="black"/>
                </a:solidFill>
                <a:latin typeface="Arial"/>
                <a:ea typeface="+mn-ea"/>
                <a:cs typeface="+mn-cs"/>
              </a:rPr>
              <a:t>Bildungsgesetz und VO Sonderpädagogik</a:t>
            </a:r>
            <a:br>
              <a:rPr lang="de-CH" sz="2400" dirty="0" smtClean="0">
                <a:solidFill>
                  <a:prstClr val="black"/>
                </a:solidFill>
                <a:latin typeface="Arial"/>
                <a:ea typeface="+mn-ea"/>
                <a:cs typeface="+mn-cs"/>
              </a:rPr>
            </a:br>
            <a:r>
              <a:rPr lang="de-CH" sz="2400" dirty="0" smtClean="0">
                <a:solidFill>
                  <a:prstClr val="black"/>
                </a:solidFill>
                <a:latin typeface="Arial"/>
                <a:ea typeface="+mn-ea"/>
                <a:cs typeface="+mn-cs"/>
              </a:rPr>
              <a:t>Fokus Spezielle Förderung </a:t>
            </a:r>
            <a:endParaRPr lang="de-CH" sz="2400" dirty="0">
              <a:solidFill>
                <a:prstClr val="black"/>
              </a:solidFill>
              <a:latin typeface="Arial"/>
              <a:ea typeface="+mn-ea"/>
              <a:cs typeface="+mn-cs"/>
            </a:endParaRPr>
          </a:p>
        </p:txBody>
      </p:sp>
      <p:sp>
        <p:nvSpPr>
          <p:cNvPr id="4" name="Foliennummernplatzhalt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srgbClr val="5559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55959"/>
              </a:solidFill>
              <a:effectLst/>
              <a:uLnTx/>
              <a:uFillTx/>
              <a:latin typeface="Arial"/>
              <a:ea typeface="+mn-ea"/>
              <a:cs typeface="+mn-cs"/>
            </a:endParaRPr>
          </a:p>
        </p:txBody>
      </p:sp>
      <p:sp>
        <p:nvSpPr>
          <p:cNvPr id="7" name="Textfeld 6"/>
          <p:cNvSpPr txBox="1"/>
          <p:nvPr/>
        </p:nvSpPr>
        <p:spPr>
          <a:xfrm>
            <a:off x="98869" y="1952625"/>
            <a:ext cx="8803387"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Angebote </a:t>
            </a:r>
            <a:r>
              <a:rPr kumimoji="0" lang="de-CH" sz="2000" b="0" i="0" u="none" strike="noStrike" kern="1200" cap="none" spc="0" normalizeH="0" baseline="0" noProof="0" dirty="0">
                <a:ln>
                  <a:noFill/>
                </a:ln>
                <a:solidFill>
                  <a:prstClr val="black"/>
                </a:solidFill>
                <a:effectLst/>
                <a:uLnTx/>
                <a:uFillTx/>
                <a:latin typeface="Arial"/>
                <a:ea typeface="+mn-ea"/>
                <a:cs typeface="+mn-cs"/>
              </a:rPr>
              <a:t>über Lektionen-Pools und Platzzahlen wirksam nutzen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Lektionen-Pool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im </a:t>
            </a:r>
            <a:r>
              <a:rPr kumimoji="0" lang="de-CH" sz="2000" b="0" i="0" u="none" strike="noStrike" kern="1200" cap="none" spc="0" normalizeH="0" baseline="0" noProof="0" dirty="0">
                <a:ln>
                  <a:noFill/>
                </a:ln>
                <a:solidFill>
                  <a:prstClr val="black"/>
                </a:solidFill>
                <a:effectLst/>
                <a:uLnTx/>
                <a:uFillTx/>
                <a:latin typeface="Arial"/>
                <a:ea typeface="+mn-ea"/>
                <a:cs typeface="+mn-cs"/>
              </a:rPr>
              <a:t>Verhältnis zur Anzahl Schülerinnen und Schüler </a:t>
            </a: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Lektionen </a:t>
            </a:r>
            <a:r>
              <a:rPr kumimoji="0" lang="de-CH" sz="2000" b="0" i="0" u="none" strike="noStrike" kern="1200" cap="none" spc="0" normalizeH="0" baseline="0" noProof="0" dirty="0">
                <a:ln>
                  <a:noFill/>
                </a:ln>
                <a:solidFill>
                  <a:prstClr val="black"/>
                </a:solidFill>
                <a:effectLst/>
                <a:uLnTx/>
                <a:uFillTx/>
                <a:latin typeface="Arial"/>
                <a:ea typeface="+mn-ea"/>
                <a:cs typeface="+mn-cs"/>
              </a:rPr>
              <a:t>für einzelne Kinder, Gruppen oder ganze Klassen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Abklärung durch SPD oder KJP zwingend bei individuellen Lernzielen und Kleinklassen- oder Sonderschulzuweisungen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Schulleitung </a:t>
            </a:r>
            <a:r>
              <a:rPr kumimoji="0" lang="de-CH" sz="2000" b="0" i="0" u="none" strike="noStrike" kern="1200" cap="none" spc="0" normalizeH="0" baseline="0" noProof="0" dirty="0">
                <a:ln>
                  <a:noFill/>
                </a:ln>
                <a:solidFill>
                  <a:prstClr val="black"/>
                </a:solidFill>
                <a:effectLst/>
                <a:uLnTx/>
                <a:uFillTx/>
                <a:latin typeface="Arial"/>
                <a:ea typeface="+mn-ea"/>
                <a:cs typeface="+mn-cs"/>
              </a:rPr>
              <a:t>entscheidet über Organisation, Umfang, Dauer und Form der Speziellen Förderung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Weniger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Administration und bessere </a:t>
            </a:r>
            <a:r>
              <a:rPr kumimoji="0" lang="de-CH" sz="2000" b="0" i="0" u="none" strike="noStrike" kern="1200" cap="none" spc="0" normalizeH="0" baseline="0" noProof="0" dirty="0">
                <a:ln>
                  <a:noFill/>
                </a:ln>
                <a:solidFill>
                  <a:prstClr val="black"/>
                </a:solidFill>
                <a:effectLst/>
                <a:uLnTx/>
                <a:uFillTx/>
                <a:latin typeface="Arial"/>
                <a:ea typeface="+mn-ea"/>
                <a:cs typeface="+mn-cs"/>
              </a:rPr>
              <a:t>Angebots- und Personalplanung </a:t>
            </a: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a:defRPr/>
            </a:pPr>
            <a:r>
              <a:rPr lang="de-CH" sz="2000" dirty="0">
                <a:solidFill>
                  <a:prstClr val="black"/>
                </a:solidFill>
              </a:rPr>
              <a:t>Stärkung des Regelunterrichts </a:t>
            </a:r>
            <a:endParaRPr lang="de-CH" sz="2000" dirty="0" smtClean="0">
              <a:solidFill>
                <a:prstClr val="black"/>
              </a:solidFill>
            </a:endParaRPr>
          </a:p>
          <a:p>
            <a:pPr>
              <a:defRPr/>
            </a:pPr>
            <a:endParaRPr lang="de-CH" sz="2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tern mit 5 Zacken 4"/>
          <p:cNvSpPr/>
          <p:nvPr/>
        </p:nvSpPr>
        <p:spPr>
          <a:xfrm>
            <a:off x="7987856" y="2046249"/>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Stern mit 5 Zacken 5"/>
          <p:cNvSpPr/>
          <p:nvPr/>
        </p:nvSpPr>
        <p:spPr>
          <a:xfrm>
            <a:off x="4788024" y="5661248"/>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feld 8"/>
          <p:cNvSpPr txBox="1"/>
          <p:nvPr/>
        </p:nvSpPr>
        <p:spPr>
          <a:xfrm>
            <a:off x="5242765" y="3668399"/>
            <a:ext cx="612576" cy="646331"/>
          </a:xfrm>
          <a:prstGeom prst="rect">
            <a:avLst/>
          </a:prstGeom>
          <a:noFill/>
        </p:spPr>
        <p:txBody>
          <a:bodyPr wrap="square" rtlCol="0">
            <a:spAutoFit/>
          </a:bodyPr>
          <a:lstStyle/>
          <a:p>
            <a:r>
              <a:rPr lang="de-CH" sz="3600" dirty="0" smtClean="0">
                <a:solidFill>
                  <a:srgbClr val="FF0000"/>
                </a:solidFill>
              </a:rPr>
              <a:t>!</a:t>
            </a:r>
            <a:endParaRPr lang="de-CH" sz="3600" dirty="0">
              <a:solidFill>
                <a:srgbClr val="FF0000"/>
              </a:solidFill>
            </a:endParaRPr>
          </a:p>
        </p:txBody>
      </p:sp>
      <p:sp>
        <p:nvSpPr>
          <p:cNvPr id="10" name="Rechteck 9"/>
          <p:cNvSpPr/>
          <p:nvPr/>
        </p:nvSpPr>
        <p:spPr>
          <a:xfrm>
            <a:off x="2678777" y="4581128"/>
            <a:ext cx="312906" cy="646331"/>
          </a:xfrm>
          <a:prstGeom prst="rect">
            <a:avLst/>
          </a:prstGeom>
        </p:spPr>
        <p:txBody>
          <a:bodyPr wrap="none">
            <a:spAutoFit/>
          </a:bodyPr>
          <a:lstStyle/>
          <a:p>
            <a:r>
              <a:rPr lang="de-CH" sz="3600" dirty="0">
                <a:solidFill>
                  <a:srgbClr val="FF0000"/>
                </a:solidFill>
              </a:rPr>
              <a:t>!</a:t>
            </a:r>
          </a:p>
        </p:txBody>
      </p:sp>
    </p:spTree>
    <p:extLst>
      <p:ext uri="{BB962C8B-B14F-4D97-AF65-F5344CB8AC3E}">
        <p14:creationId xmlns:p14="http://schemas.microsoft.com/office/powerpoint/2010/main" val="352090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5723" y="884086"/>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a:ea typeface="+mn-ea"/>
                <a:cs typeface="+mn-cs"/>
              </a:rPr>
              <a:t>Vo</a:t>
            </a:r>
            <a:r>
              <a:rPr kumimoji="0" lang="de-CH" sz="2400" b="1" i="0" u="none" strike="noStrike" kern="1200" cap="none" spc="0" normalizeH="0" noProof="0" dirty="0" smtClean="0">
                <a:ln>
                  <a:noFill/>
                </a:ln>
                <a:solidFill>
                  <a:prstClr val="black"/>
                </a:solidFill>
                <a:effectLst/>
                <a:uLnTx/>
                <a:uFillTx/>
                <a:latin typeface="Arial"/>
                <a:ea typeface="+mn-ea"/>
                <a:cs typeface="+mn-cs"/>
              </a:rPr>
              <a:t> SoPä </a:t>
            </a:r>
            <a:r>
              <a:rPr kumimoji="0" lang="de-CH" sz="2400" b="1" i="0" u="none" strike="noStrike" kern="1200" cap="none" spc="0" normalizeH="0" baseline="0" noProof="0" dirty="0" smtClean="0">
                <a:ln>
                  <a:noFill/>
                </a:ln>
                <a:solidFill>
                  <a:prstClr val="black"/>
                </a:solidFill>
                <a:effectLst/>
                <a:uLnTx/>
                <a:uFillTx/>
                <a:latin typeface="Arial"/>
                <a:ea typeface="+mn-ea"/>
                <a:cs typeface="+mn-cs"/>
              </a:rPr>
              <a:t>Ressourcen Spezielle Förderung</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Grafik 1"/>
          <p:cNvPicPr>
            <a:picLocks noChangeAspect="1"/>
          </p:cNvPicPr>
          <p:nvPr/>
        </p:nvPicPr>
        <p:blipFill>
          <a:blip r:embed="rId3"/>
          <a:stretch>
            <a:fillRect/>
          </a:stretch>
        </p:blipFill>
        <p:spPr>
          <a:xfrm>
            <a:off x="203133" y="1881936"/>
            <a:ext cx="3219450" cy="1419225"/>
          </a:xfrm>
          <a:prstGeom prst="rect">
            <a:avLst/>
          </a:prstGeom>
        </p:spPr>
      </p:pic>
      <p:pic>
        <p:nvPicPr>
          <p:cNvPr id="15" name="Grafik 14" descr="\\faintapbksd1\udata$\ebistoec\Pictures\Platzzahlen 2.png"/>
          <p:cNvPicPr/>
          <p:nvPr/>
        </p:nvPicPr>
        <p:blipFill>
          <a:blip r:embed="rId4">
            <a:extLst>
              <a:ext uri="{28A0092B-C50C-407E-A947-70E740481C1C}">
                <a14:useLocalDpi xmlns:a14="http://schemas.microsoft.com/office/drawing/2010/main" val="0"/>
              </a:ext>
            </a:extLst>
          </a:blip>
          <a:srcRect/>
          <a:stretch>
            <a:fillRect/>
          </a:stretch>
        </p:blipFill>
        <p:spPr bwMode="auto">
          <a:xfrm>
            <a:off x="305753" y="5043539"/>
            <a:ext cx="3335020" cy="1485265"/>
          </a:xfrm>
          <a:prstGeom prst="rect">
            <a:avLst/>
          </a:prstGeom>
          <a:noFill/>
          <a:ln>
            <a:noFill/>
          </a:ln>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00" y="3566567"/>
            <a:ext cx="3344627" cy="1476972"/>
          </a:xfrm>
          <a:prstGeom prst="rect">
            <a:avLst/>
          </a:prstGeom>
        </p:spPr>
      </p:pic>
      <p:sp>
        <p:nvSpPr>
          <p:cNvPr id="12" name="Textfeld 11"/>
          <p:cNvSpPr txBox="1"/>
          <p:nvPr/>
        </p:nvSpPr>
        <p:spPr>
          <a:xfrm>
            <a:off x="3758188" y="2285498"/>
            <a:ext cx="395568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Lektionen-Pool </a:t>
            </a: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Integrative </a:t>
            </a:r>
            <a:r>
              <a:rPr kumimoji="0" lang="de-CH" sz="2000" b="0" i="0" u="none" strike="noStrike" kern="1200" cap="none" spc="0" normalizeH="0" baseline="0" noProof="0" dirty="0">
                <a:ln>
                  <a:noFill/>
                </a:ln>
                <a:solidFill>
                  <a:prstClr val="black"/>
                </a:solidFill>
                <a:effectLst/>
                <a:uLnTx/>
                <a:uFillTx/>
                <a:latin typeface="Arial"/>
                <a:ea typeface="+mn-ea"/>
                <a:cs typeface="+mn-cs"/>
              </a:rPr>
              <a:t>Spezielle Förderung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ISF</a:t>
            </a:r>
            <a:r>
              <a:rPr kumimoji="0" lang="de-CH"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de-CH"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feld 17"/>
          <p:cNvSpPr txBox="1"/>
          <p:nvPr/>
        </p:nvSpPr>
        <p:spPr>
          <a:xfrm>
            <a:off x="3717898" y="5170096"/>
            <a:ext cx="519588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Platzzahlen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Einführungs-, Klein- und Fremdspracheninte-grationsklassen (EK/KK/FSK) </a:t>
            </a:r>
            <a:endParaRPr kumimoji="0" lang="de-CH"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feld 18"/>
          <p:cNvSpPr txBox="1"/>
          <p:nvPr/>
        </p:nvSpPr>
        <p:spPr>
          <a:xfrm>
            <a:off x="3717898" y="3983196"/>
            <a:ext cx="495458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Lektionen-Pool </a:t>
            </a: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Deutsch </a:t>
            </a:r>
            <a:r>
              <a:rPr kumimoji="0" lang="de-CH" sz="2000" b="0" i="0" u="none" strike="noStrike" kern="1200" cap="none" spc="0" normalizeH="0" baseline="0" noProof="0" dirty="0">
                <a:ln>
                  <a:noFill/>
                </a:ln>
                <a:solidFill>
                  <a:prstClr val="black"/>
                </a:solidFill>
                <a:effectLst/>
                <a:uLnTx/>
                <a:uFillTx/>
                <a:latin typeface="Arial"/>
                <a:ea typeface="+mn-ea"/>
                <a:cs typeface="+mn-cs"/>
              </a:rPr>
              <a:t>als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Zweitsprache und Förderangebot </a:t>
            </a:r>
            <a:r>
              <a:rPr kumimoji="0" lang="de-CH" sz="2000" b="0" i="0" u="none" strike="noStrike" kern="1200" cap="none" spc="0" normalizeH="0" baseline="0" noProof="0" dirty="0">
                <a:ln>
                  <a:noFill/>
                </a:ln>
                <a:solidFill>
                  <a:prstClr val="black"/>
                </a:solidFill>
                <a:effectLst/>
                <a:uLnTx/>
                <a:uFillTx/>
                <a:latin typeface="Arial"/>
                <a:ea typeface="+mn-ea"/>
                <a:cs typeface="+mn-cs"/>
              </a:rPr>
              <a:t>Französisch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(DaZ/FaZ</a:t>
            </a:r>
            <a:r>
              <a:rPr kumimoji="0" lang="de-CH" sz="20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1355627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57199" y="911444"/>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a:ea typeface="+mn-ea"/>
                <a:cs typeface="+mn-cs"/>
              </a:rPr>
              <a:t>Vo</a:t>
            </a:r>
            <a:r>
              <a:rPr kumimoji="0" lang="de-CH" sz="2400" b="1" i="0" u="none" strike="noStrike" kern="1200" cap="none" spc="0" normalizeH="0" noProof="0" dirty="0" smtClean="0">
                <a:ln>
                  <a:noFill/>
                </a:ln>
                <a:solidFill>
                  <a:prstClr val="black"/>
                </a:solidFill>
                <a:effectLst/>
                <a:uLnTx/>
                <a:uFillTx/>
                <a:latin typeface="Arial"/>
                <a:ea typeface="+mn-ea"/>
                <a:cs typeface="+mn-cs"/>
              </a:rPr>
              <a:t> SoPä </a:t>
            </a:r>
            <a:r>
              <a:rPr kumimoji="0" lang="de-CH" sz="2400" b="1" i="0" u="none" strike="noStrike" kern="1200" cap="none" spc="0" normalizeH="0" baseline="0" noProof="0" dirty="0" smtClean="0">
                <a:ln>
                  <a:noFill/>
                </a:ln>
                <a:solidFill>
                  <a:prstClr val="black"/>
                </a:solidFill>
                <a:effectLst/>
                <a:uLnTx/>
                <a:uFillTx/>
                <a:latin typeface="Arial"/>
                <a:ea typeface="+mn-ea"/>
                <a:cs typeface="+mn-cs"/>
              </a:rPr>
              <a:t>Ressourcen Spezielle Förderung</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Grafik 1"/>
          <p:cNvPicPr>
            <a:picLocks noChangeAspect="1"/>
          </p:cNvPicPr>
          <p:nvPr/>
        </p:nvPicPr>
        <p:blipFill rotWithShape="1">
          <a:blip r:embed="rId2"/>
          <a:srcRect l="16851"/>
          <a:stretch/>
        </p:blipFill>
        <p:spPr>
          <a:xfrm>
            <a:off x="453217" y="5381014"/>
            <a:ext cx="1885963" cy="1021842"/>
          </a:xfrm>
          <a:prstGeom prst="rect">
            <a:avLst/>
          </a:prstGeom>
        </p:spPr>
      </p:pic>
      <p:pic>
        <p:nvPicPr>
          <p:cNvPr id="15" name="Grafik 14" descr="\\faintapbksd1\udata$\ebistoec\Pictures\Platzzahlen 2.png"/>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219963"/>
            <a:ext cx="1900335" cy="1144202"/>
          </a:xfrm>
          <a:prstGeom prst="rect">
            <a:avLst/>
          </a:prstGeom>
          <a:noFill/>
          <a:ln>
            <a:noFill/>
          </a:ln>
        </p:spPr>
      </p:pic>
      <p:sp>
        <p:nvSpPr>
          <p:cNvPr id="4" name="Textfeld 3"/>
          <p:cNvSpPr txBox="1"/>
          <p:nvPr/>
        </p:nvSpPr>
        <p:spPr>
          <a:xfrm>
            <a:off x="157199" y="1989138"/>
            <a:ext cx="8786813" cy="3477875"/>
          </a:xfrm>
          <a:prstGeom prst="rect">
            <a:avLst/>
          </a:prstGeom>
          <a:noFill/>
        </p:spPr>
        <p:txBody>
          <a:bodyPr wrap="square" rtlCol="0">
            <a:spAutoFit/>
          </a:bodyPr>
          <a:lstStyle/>
          <a:p>
            <a:r>
              <a:rPr lang="de-CH" sz="2000" dirty="0"/>
              <a:t>Das Schulprogramm definiert die Struktur der Speziellen Förderung über mehrheitlich integrative oder über integrative und zusätzliche separative Angebote. </a:t>
            </a:r>
          </a:p>
          <a:p>
            <a:endParaRPr lang="de-CH" sz="2000" dirty="0" smtClean="0"/>
          </a:p>
          <a:p>
            <a:r>
              <a:rPr lang="de-CH" sz="2000" dirty="0" smtClean="0"/>
              <a:t>Mit </a:t>
            </a:r>
            <a:r>
              <a:rPr lang="de-CH" sz="2000" dirty="0"/>
              <a:t>zusätzlichen separativen Angeboten ist der Lektionen-Pool ISF mit weniger Lektionen dotiert.</a:t>
            </a:r>
          </a:p>
          <a:p>
            <a:endParaRPr lang="de-CH" sz="2000" dirty="0" smtClean="0"/>
          </a:p>
          <a:p>
            <a:r>
              <a:rPr lang="de-CH" sz="2000" dirty="0" smtClean="0"/>
              <a:t>Schulstandorten </a:t>
            </a:r>
            <a:r>
              <a:rPr lang="de-CH" sz="2000" dirty="0"/>
              <a:t>mit EK- und KK, Kreisschulen mit EK- und KK-Zugang und Schulen, die regelmässig Schülerinnen und Schüler einer EK oder KK an einem anderen Schulstandort zuweisen, nutzen den kleineren Lektionen-Pool ISF.</a:t>
            </a:r>
          </a:p>
        </p:txBody>
      </p:sp>
      <p:sp>
        <p:nvSpPr>
          <p:cNvPr id="6" name="Textfeld 5"/>
          <p:cNvSpPr txBox="1"/>
          <p:nvPr/>
        </p:nvSpPr>
        <p:spPr>
          <a:xfrm>
            <a:off x="157199" y="1536670"/>
            <a:ext cx="4322763" cy="400110"/>
          </a:xfrm>
          <a:prstGeom prst="rect">
            <a:avLst/>
          </a:prstGeom>
          <a:noFill/>
        </p:spPr>
        <p:txBody>
          <a:bodyPr wrap="square" rtlCol="0">
            <a:spAutoFit/>
          </a:bodyPr>
          <a:lstStyle/>
          <a:p>
            <a:r>
              <a:rPr lang="de-CH" sz="2000" dirty="0" smtClean="0"/>
              <a:t>VO SoPä § 14 Kommentierung</a:t>
            </a:r>
            <a:endParaRPr lang="de-CH" sz="2000" dirty="0"/>
          </a:p>
        </p:txBody>
      </p:sp>
      <p:pic>
        <p:nvPicPr>
          <p:cNvPr id="8" name="Grafik 7"/>
          <p:cNvPicPr>
            <a:picLocks noChangeAspect="1"/>
          </p:cNvPicPr>
          <p:nvPr/>
        </p:nvPicPr>
        <p:blipFill rotWithShape="1">
          <a:blip r:embed="rId4"/>
          <a:srcRect r="73500"/>
          <a:stretch/>
        </p:blipFill>
        <p:spPr>
          <a:xfrm>
            <a:off x="2700338" y="5233855"/>
            <a:ext cx="504056" cy="1140051"/>
          </a:xfrm>
          <a:prstGeom prst="rect">
            <a:avLst/>
          </a:prstGeom>
        </p:spPr>
      </p:pic>
      <p:pic>
        <p:nvPicPr>
          <p:cNvPr id="17" name="Grafik 16"/>
          <p:cNvPicPr>
            <a:picLocks noChangeAspect="1"/>
          </p:cNvPicPr>
          <p:nvPr/>
        </p:nvPicPr>
        <p:blipFill rotWithShape="1">
          <a:blip r:embed="rId2"/>
          <a:srcRect l="49205"/>
          <a:stretch/>
        </p:blipFill>
        <p:spPr>
          <a:xfrm>
            <a:off x="5291535" y="5343684"/>
            <a:ext cx="1152128" cy="1021842"/>
          </a:xfrm>
          <a:prstGeom prst="rect">
            <a:avLst/>
          </a:prstGeom>
        </p:spPr>
      </p:pic>
    </p:spTree>
    <p:extLst>
      <p:ext uri="{BB962C8B-B14F-4D97-AF65-F5344CB8AC3E}">
        <p14:creationId xmlns:p14="http://schemas.microsoft.com/office/powerpoint/2010/main" val="1393596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870051"/>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prstClr val="black"/>
                </a:solidFill>
                <a:latin typeface="Arial"/>
              </a:rPr>
              <a:t>Vo SoPä Ressourcen Spezielle Förderung</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Grafik 1"/>
          <p:cNvPicPr>
            <a:picLocks noChangeAspect="1"/>
          </p:cNvPicPr>
          <p:nvPr/>
        </p:nvPicPr>
        <p:blipFill>
          <a:blip r:embed="rId2"/>
          <a:stretch>
            <a:fillRect/>
          </a:stretch>
        </p:blipFill>
        <p:spPr>
          <a:xfrm>
            <a:off x="203133" y="1822900"/>
            <a:ext cx="3219450" cy="1419225"/>
          </a:xfrm>
          <a:prstGeom prst="rect">
            <a:avLst/>
          </a:prstGeom>
        </p:spPr>
      </p:pic>
      <p:pic>
        <p:nvPicPr>
          <p:cNvPr id="15" name="Grafik 14" descr="\\faintapbksd1\udata$\ebistoec\Pictures\Platzzahlen 2.png"/>
          <p:cNvPicPr/>
          <p:nvPr/>
        </p:nvPicPr>
        <p:blipFill>
          <a:blip r:embed="rId3">
            <a:extLst>
              <a:ext uri="{28A0092B-C50C-407E-A947-70E740481C1C}">
                <a14:useLocalDpi xmlns:a14="http://schemas.microsoft.com/office/drawing/2010/main" val="0"/>
              </a:ext>
            </a:extLst>
          </a:blip>
          <a:srcRect/>
          <a:stretch>
            <a:fillRect/>
          </a:stretch>
        </p:blipFill>
        <p:spPr bwMode="auto">
          <a:xfrm>
            <a:off x="305753" y="5043539"/>
            <a:ext cx="3335020" cy="1485265"/>
          </a:xfrm>
          <a:prstGeom prst="rect">
            <a:avLst/>
          </a:prstGeom>
          <a:noFill/>
          <a:ln>
            <a:noFill/>
          </a:ln>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3407906"/>
            <a:ext cx="3344627" cy="1476972"/>
          </a:xfrm>
          <a:prstGeom prst="rect">
            <a:avLst/>
          </a:prstGeom>
        </p:spPr>
      </p:pic>
      <p:sp>
        <p:nvSpPr>
          <p:cNvPr id="12" name="Textfeld 11"/>
          <p:cNvSpPr txBox="1"/>
          <p:nvPr/>
        </p:nvSpPr>
        <p:spPr>
          <a:xfrm>
            <a:off x="3671158" y="1867599"/>
            <a:ext cx="5297341" cy="1477328"/>
          </a:xfrm>
          <a:prstGeom prst="rect">
            <a:avLst/>
          </a:prstGeom>
          <a:noFill/>
        </p:spPr>
        <p:txBody>
          <a:bodyPr wrap="square" rtlCol="0">
            <a:spAutoFit/>
          </a:bodyPr>
          <a:lstStyle/>
          <a:p>
            <a:r>
              <a:rPr lang="de-CH" b="1" dirty="0"/>
              <a:t>Lektionen-Pool</a:t>
            </a:r>
            <a:r>
              <a:rPr lang="de-CH" dirty="0"/>
              <a:t> </a:t>
            </a:r>
            <a:endParaRPr lang="de-CH" dirty="0" smtClean="0"/>
          </a:p>
          <a:p>
            <a:r>
              <a:rPr lang="de-CH" dirty="0" smtClean="0"/>
              <a:t>Integrative </a:t>
            </a:r>
            <a:r>
              <a:rPr lang="de-CH" dirty="0"/>
              <a:t>Spezielle Förderung (</a:t>
            </a:r>
            <a:r>
              <a:rPr lang="de-CH" dirty="0" smtClean="0"/>
              <a:t>ISF)</a:t>
            </a:r>
          </a:p>
          <a:p>
            <a:pPr marL="285750" indent="-285750">
              <a:buFont typeface="Wingdings" panose="05000000000000000000" pitchFamily="2" charset="2"/>
              <a:buChar char="à"/>
            </a:pPr>
            <a:r>
              <a:rPr lang="de-CH" dirty="0" smtClean="0"/>
              <a:t>PS	// 10 SuS / 4,3 Lektionen / 3,0 Lektionen</a:t>
            </a:r>
          </a:p>
          <a:p>
            <a:pPr marL="285750" indent="-285750">
              <a:buFont typeface="Wingdings" panose="05000000000000000000" pitchFamily="2" charset="2"/>
              <a:buChar char="à"/>
            </a:pPr>
            <a:r>
              <a:rPr lang="de-CH" dirty="0" smtClean="0"/>
              <a:t>Sek	// 10 SuS / 4,7 Lektionen / 3,5 Lektionen</a:t>
            </a:r>
          </a:p>
          <a:p>
            <a:pPr marL="285750" indent="-285750">
              <a:buFont typeface="Wingdings" panose="05000000000000000000" pitchFamily="2" charset="2"/>
              <a:buChar char="à"/>
            </a:pPr>
            <a:r>
              <a:rPr lang="de-CH" dirty="0" smtClean="0"/>
              <a:t>Pool ist kleiner bei EK/KK-Zuweisungen</a:t>
            </a:r>
            <a:endParaRPr lang="de-CH" dirty="0"/>
          </a:p>
        </p:txBody>
      </p:sp>
      <p:sp>
        <p:nvSpPr>
          <p:cNvPr id="18" name="Textfeld 17"/>
          <p:cNvSpPr txBox="1"/>
          <p:nvPr/>
        </p:nvSpPr>
        <p:spPr>
          <a:xfrm>
            <a:off x="3675046" y="4888150"/>
            <a:ext cx="5293454" cy="1477328"/>
          </a:xfrm>
          <a:prstGeom prst="rect">
            <a:avLst/>
          </a:prstGeom>
          <a:noFill/>
        </p:spPr>
        <p:txBody>
          <a:bodyPr wrap="square" rtlCol="0">
            <a:spAutoFit/>
          </a:bodyPr>
          <a:lstStyle/>
          <a:p>
            <a:r>
              <a:rPr lang="de-CH" b="1" dirty="0" smtClean="0"/>
              <a:t>Platzzahlen</a:t>
            </a:r>
            <a:r>
              <a:rPr lang="de-CH" dirty="0" smtClean="0"/>
              <a:t> </a:t>
            </a:r>
          </a:p>
          <a:p>
            <a:r>
              <a:rPr lang="de-CH" dirty="0" smtClean="0"/>
              <a:t>Einführungs-, Klein- und Fremdspracheninte-grationsklassen (EK/KK/FSK)</a:t>
            </a:r>
          </a:p>
          <a:p>
            <a:r>
              <a:rPr lang="de-CH" dirty="0" smtClean="0">
                <a:sym typeface="Wingdings" panose="05000000000000000000" pitchFamily="2" charset="2"/>
              </a:rPr>
              <a:t> </a:t>
            </a:r>
            <a:r>
              <a:rPr lang="de-CH" dirty="0" smtClean="0"/>
              <a:t>Entsprechend dem </a:t>
            </a:r>
            <a:r>
              <a:rPr lang="de-CH" dirty="0"/>
              <a:t>ausgewiesenen Bedarf </a:t>
            </a:r>
            <a:r>
              <a:rPr lang="de-CH" dirty="0" smtClean="0"/>
              <a:t>   gemäss </a:t>
            </a:r>
            <a:r>
              <a:rPr lang="de-CH" dirty="0"/>
              <a:t>Klassenbildung</a:t>
            </a:r>
          </a:p>
        </p:txBody>
      </p:sp>
      <p:sp>
        <p:nvSpPr>
          <p:cNvPr id="19" name="Textfeld 18"/>
          <p:cNvSpPr txBox="1"/>
          <p:nvPr/>
        </p:nvSpPr>
        <p:spPr>
          <a:xfrm>
            <a:off x="3655170" y="3419828"/>
            <a:ext cx="5597350" cy="1477328"/>
          </a:xfrm>
          <a:prstGeom prst="rect">
            <a:avLst/>
          </a:prstGeom>
          <a:noFill/>
        </p:spPr>
        <p:txBody>
          <a:bodyPr wrap="square" rtlCol="0">
            <a:spAutoFit/>
          </a:bodyPr>
          <a:lstStyle/>
          <a:p>
            <a:r>
              <a:rPr lang="de-CH" b="1" dirty="0"/>
              <a:t>Lektionen-Pool </a:t>
            </a:r>
            <a:endParaRPr lang="de-CH" b="1" dirty="0" smtClean="0"/>
          </a:p>
          <a:p>
            <a:r>
              <a:rPr lang="de-CH" dirty="0" smtClean="0"/>
              <a:t>Deutsch </a:t>
            </a:r>
            <a:r>
              <a:rPr lang="de-CH" dirty="0"/>
              <a:t>als </a:t>
            </a:r>
            <a:r>
              <a:rPr lang="de-CH" dirty="0" smtClean="0"/>
              <a:t>Zweitsprache und Förderangebot </a:t>
            </a:r>
            <a:r>
              <a:rPr lang="de-CH" dirty="0"/>
              <a:t>Französisch </a:t>
            </a:r>
            <a:r>
              <a:rPr lang="de-CH" dirty="0" smtClean="0"/>
              <a:t>(DaZ/FaZ)</a:t>
            </a:r>
          </a:p>
          <a:p>
            <a:pPr marL="285750" indent="-285750">
              <a:buFont typeface="Wingdings" panose="05000000000000000000" pitchFamily="2" charset="2"/>
              <a:buChar char="à"/>
            </a:pPr>
            <a:r>
              <a:rPr lang="de-CH" dirty="0" smtClean="0"/>
              <a:t>PS	// pro SuS mit Förderbedarf / 0,7 Lektionen</a:t>
            </a:r>
          </a:p>
          <a:p>
            <a:pPr marL="285750" indent="-285750">
              <a:buFont typeface="Wingdings" panose="05000000000000000000" pitchFamily="2" charset="2"/>
              <a:buChar char="à"/>
            </a:pPr>
            <a:r>
              <a:rPr lang="de-CH" dirty="0" smtClean="0"/>
              <a:t>Sek	// pro SuS mit Förderbedarf / 0,9 Lektionen</a:t>
            </a:r>
            <a:endParaRPr lang="de-CH" dirty="0"/>
          </a:p>
        </p:txBody>
      </p:sp>
    </p:spTree>
    <p:extLst>
      <p:ext uri="{BB962C8B-B14F-4D97-AF65-F5344CB8AC3E}">
        <p14:creationId xmlns:p14="http://schemas.microsoft.com/office/powerpoint/2010/main" val="364469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914267"/>
            <a:ext cx="8315325" cy="830997"/>
          </a:xfrm>
          <a:prstGeom prst="rect">
            <a:avLst/>
          </a:prstGeom>
        </p:spPr>
        <p:txBody>
          <a:bodyPr wrap="square">
            <a:spAutoFit/>
          </a:bodyPr>
          <a:lstStyle/>
          <a:p>
            <a:pPr>
              <a:defRPr/>
            </a:pPr>
            <a:r>
              <a:rPr lang="de-CH" sz="2400" b="1" dirty="0" smtClean="0">
                <a:solidFill>
                  <a:prstClr val="black"/>
                </a:solidFill>
              </a:rPr>
              <a:t>Vo SoPä Ressourcen </a:t>
            </a:r>
            <a:r>
              <a:rPr lang="de-CH" sz="2400" b="1" dirty="0">
                <a:solidFill>
                  <a:prstClr val="black"/>
                </a:solidFill>
              </a:rPr>
              <a:t>Spezielle Förderung</a:t>
            </a:r>
          </a:p>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srgbClr val="FF0000"/>
                </a:solidFill>
                <a:latin typeface="Arial"/>
              </a:rPr>
              <a:t>Übergangsbestimmungen für Schuljahr 2021/22 </a:t>
            </a:r>
            <a:endParaRPr kumimoji="0" lang="de-CH" sz="2400" b="1" i="0" u="none" strike="noStrike" kern="1200" cap="none" spc="0" normalizeH="0" baseline="0" noProof="0" dirty="0">
              <a:ln>
                <a:noFill/>
              </a:ln>
              <a:solidFill>
                <a:srgbClr val="FF0000"/>
              </a:solidFill>
              <a:effectLst/>
              <a:uLnTx/>
              <a:uFillTx/>
              <a:latin typeface="Arial"/>
            </a:endParaRPr>
          </a:p>
        </p:txBody>
      </p:sp>
      <p:sp>
        <p:nvSpPr>
          <p:cNvPr id="13" name="Textfeld 12"/>
          <p:cNvSpPr txBox="1"/>
          <p:nvPr/>
        </p:nvSpPr>
        <p:spPr>
          <a:xfrm>
            <a:off x="90988" y="1745264"/>
            <a:ext cx="8563764" cy="5262979"/>
          </a:xfrm>
          <a:prstGeom prst="rect">
            <a:avLst/>
          </a:prstGeom>
          <a:noFill/>
        </p:spPr>
        <p:txBody>
          <a:bodyPr wrap="square" rtlCol="0">
            <a:spAutoFit/>
          </a:bodyPr>
          <a:lstStyle/>
          <a:p>
            <a:r>
              <a:rPr lang="de-CH" sz="2000" dirty="0" smtClean="0"/>
              <a:t>Gemäss Übergangsbestimmung BildG 109a gilt </a:t>
            </a:r>
            <a:r>
              <a:rPr lang="de-CH" sz="2000" dirty="0"/>
              <a:t>für das Schuljahr 2021/22 der effektive Aufwand aus dem Schuljahr 2020/21 als </a:t>
            </a:r>
            <a:r>
              <a:rPr lang="de-CH" sz="2000" dirty="0" smtClean="0"/>
              <a:t>Referenzgrösse</a:t>
            </a:r>
          </a:p>
          <a:p>
            <a:endParaRPr lang="de-CH" sz="2000" dirty="0"/>
          </a:p>
          <a:p>
            <a:pPr lvl="2">
              <a:tabLst>
                <a:tab pos="2062163" algn="l"/>
              </a:tabLst>
            </a:pPr>
            <a:r>
              <a:rPr lang="de-CH" sz="2000" dirty="0" smtClean="0">
                <a:solidFill>
                  <a:srgbClr val="FF0000"/>
                </a:solidFill>
              </a:rPr>
              <a:t>Die </a:t>
            </a:r>
            <a:r>
              <a:rPr lang="de-CH" sz="2000" dirty="0">
                <a:solidFill>
                  <a:srgbClr val="FF0000"/>
                </a:solidFill>
              </a:rPr>
              <a:t>Ressourcen der Speziellen Förderung aus dem Schuljahr 2020/21 stehen im Schuljahr 2021/22 umfänglich zur </a:t>
            </a:r>
            <a:r>
              <a:rPr lang="de-CH" sz="2000" dirty="0" smtClean="0">
                <a:solidFill>
                  <a:srgbClr val="FF0000"/>
                </a:solidFill>
              </a:rPr>
              <a:t>Verfügung</a:t>
            </a:r>
            <a:endParaRPr lang="de-CH" sz="2000" dirty="0">
              <a:solidFill>
                <a:srgbClr val="FF0000"/>
              </a:solidFill>
            </a:endParaRPr>
          </a:p>
          <a:p>
            <a:endParaRPr lang="de-CH" sz="2000" dirty="0" smtClean="0"/>
          </a:p>
          <a:p>
            <a:r>
              <a:rPr lang="de-CH" sz="2000" dirty="0" smtClean="0"/>
              <a:t>Die </a:t>
            </a:r>
            <a:r>
              <a:rPr lang="de-CH" sz="2000" dirty="0"/>
              <a:t>jetzt vorliegenden Poolgrössen repräsentieren die Datenbasis Schuljahr </a:t>
            </a:r>
            <a:r>
              <a:rPr lang="de-CH" sz="2000" dirty="0" smtClean="0"/>
              <a:t>2017/18</a:t>
            </a:r>
          </a:p>
          <a:p>
            <a:endParaRPr lang="de-CH" sz="2000" dirty="0" smtClean="0"/>
          </a:p>
          <a:p>
            <a:pPr lvl="2">
              <a:tabLst>
                <a:tab pos="1970088" algn="l"/>
              </a:tabLst>
            </a:pPr>
            <a:r>
              <a:rPr lang="de-CH" sz="2000" dirty="0" smtClean="0">
                <a:solidFill>
                  <a:srgbClr val="FF0000"/>
                </a:solidFill>
              </a:rPr>
              <a:t>Der </a:t>
            </a:r>
            <a:r>
              <a:rPr lang="de-CH" sz="2000" dirty="0">
                <a:solidFill>
                  <a:srgbClr val="FF0000"/>
                </a:solidFill>
              </a:rPr>
              <a:t>aktuelle Bedarf an ISF-Lektionen ist </a:t>
            </a:r>
            <a:r>
              <a:rPr lang="de-CH" sz="2000" dirty="0" smtClean="0">
                <a:solidFill>
                  <a:srgbClr val="FF0000"/>
                </a:solidFill>
              </a:rPr>
              <a:t>rund 30% höher als 2017/18</a:t>
            </a:r>
          </a:p>
          <a:p>
            <a:endParaRPr lang="de-CH" sz="2000" dirty="0" smtClean="0"/>
          </a:p>
          <a:p>
            <a:r>
              <a:rPr lang="de-CH" sz="2000" dirty="0" smtClean="0"/>
              <a:t>Für </a:t>
            </a:r>
            <a:r>
              <a:rPr lang="de-CH" sz="2000" dirty="0"/>
              <a:t>das Schuljahr 2022/23 werden die Poolgrössen auf der Datenbasis </a:t>
            </a:r>
            <a:r>
              <a:rPr lang="de-CH" sz="2000" dirty="0" smtClean="0"/>
              <a:t>im Herbst des </a:t>
            </a:r>
            <a:r>
              <a:rPr lang="de-CH" sz="2000" dirty="0"/>
              <a:t>Schuljahres 2021/22 neu berechnet und danach alle 5 Jahre </a:t>
            </a:r>
            <a:r>
              <a:rPr lang="de-CH" sz="2000" dirty="0" smtClean="0"/>
              <a:t>überprüft </a:t>
            </a:r>
            <a:endParaRPr lang="de-CH" sz="2000" dirty="0"/>
          </a:p>
          <a:p>
            <a:endParaRPr lang="de-CH" dirty="0"/>
          </a:p>
          <a:p>
            <a:endParaRPr lang="de-CH" dirty="0"/>
          </a:p>
        </p:txBody>
      </p:sp>
      <p:sp>
        <p:nvSpPr>
          <p:cNvPr id="14" name="Pfeil nach rechts 13"/>
          <p:cNvSpPr/>
          <p:nvPr/>
        </p:nvSpPr>
        <p:spPr>
          <a:xfrm>
            <a:off x="261529" y="4581128"/>
            <a:ext cx="478282" cy="43616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Pfeil nach rechts 14"/>
          <p:cNvSpPr/>
          <p:nvPr/>
        </p:nvSpPr>
        <p:spPr>
          <a:xfrm>
            <a:off x="261529" y="2776807"/>
            <a:ext cx="478282" cy="43616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tern mit 5 Zacken 16"/>
          <p:cNvSpPr/>
          <p:nvPr/>
        </p:nvSpPr>
        <p:spPr>
          <a:xfrm>
            <a:off x="7949673" y="5731738"/>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7883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914267"/>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prstClr val="black"/>
                </a:solidFill>
                <a:latin typeface="Arial"/>
              </a:rPr>
              <a:t>Vo SoPä Ressourcen Spezielle Förderung</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7" name="Grafik 6"/>
          <p:cNvPicPr>
            <a:picLocks noChangeAspect="1"/>
          </p:cNvPicPr>
          <p:nvPr/>
        </p:nvPicPr>
        <p:blipFill>
          <a:blip r:embed="rId2"/>
          <a:stretch>
            <a:fillRect/>
          </a:stretch>
        </p:blipFill>
        <p:spPr>
          <a:xfrm>
            <a:off x="2980536" y="1668413"/>
            <a:ext cx="2420139" cy="2200420"/>
          </a:xfrm>
          <a:prstGeom prst="rect">
            <a:avLst/>
          </a:prstGeom>
        </p:spPr>
      </p:pic>
      <p:sp>
        <p:nvSpPr>
          <p:cNvPr id="2" name="Textfeld 1"/>
          <p:cNvSpPr txBox="1"/>
          <p:nvPr/>
        </p:nvSpPr>
        <p:spPr>
          <a:xfrm>
            <a:off x="191939" y="2326148"/>
            <a:ext cx="2983931" cy="1015663"/>
          </a:xfrm>
          <a:prstGeom prst="rect">
            <a:avLst/>
          </a:prstGeom>
          <a:noFill/>
        </p:spPr>
        <p:txBody>
          <a:bodyPr wrap="square" rtlCol="0">
            <a:spAutoFit/>
          </a:bodyPr>
          <a:lstStyle/>
          <a:p>
            <a:r>
              <a:rPr lang="de-CH" sz="2000" dirty="0" smtClean="0"/>
              <a:t>Aktuelle</a:t>
            </a:r>
          </a:p>
          <a:p>
            <a:r>
              <a:rPr lang="de-CH" sz="2000" dirty="0" smtClean="0"/>
              <a:t>Pool und Platzzahlen</a:t>
            </a:r>
          </a:p>
          <a:p>
            <a:r>
              <a:rPr lang="de-CH" sz="2000" dirty="0" smtClean="0"/>
              <a:t>auf Datenlage 2017/18</a:t>
            </a:r>
            <a:endParaRPr lang="de-CH" sz="2000" dirty="0"/>
          </a:p>
        </p:txBody>
      </p:sp>
      <p:sp>
        <p:nvSpPr>
          <p:cNvPr id="9" name="Textfeld 8"/>
          <p:cNvSpPr txBox="1"/>
          <p:nvPr/>
        </p:nvSpPr>
        <p:spPr>
          <a:xfrm>
            <a:off x="177800" y="5385029"/>
            <a:ext cx="8844285" cy="1015663"/>
          </a:xfrm>
          <a:prstGeom prst="rect">
            <a:avLst/>
          </a:prstGeom>
          <a:noFill/>
        </p:spPr>
        <p:txBody>
          <a:bodyPr wrap="square" rtlCol="0">
            <a:spAutoFit/>
          </a:bodyPr>
          <a:lstStyle/>
          <a:p>
            <a:r>
              <a:rPr lang="de-CH" sz="2000" dirty="0"/>
              <a:t>Für das </a:t>
            </a:r>
            <a:r>
              <a:rPr lang="de-CH" sz="2000" dirty="0" smtClean="0"/>
              <a:t>neue Schuljahr </a:t>
            </a:r>
            <a:r>
              <a:rPr lang="de-CH" sz="2000" dirty="0"/>
              <a:t>2021/22 gilt </a:t>
            </a:r>
            <a:r>
              <a:rPr lang="de-CH" sz="2000" dirty="0" smtClean="0"/>
              <a:t>als Referenzwert die </a:t>
            </a:r>
            <a:r>
              <a:rPr lang="de-CH" sz="2000" dirty="0"/>
              <a:t>Ressourcierung der Speziellen Förderung </a:t>
            </a:r>
            <a:r>
              <a:rPr lang="de-CH" sz="2000" dirty="0" smtClean="0"/>
              <a:t>aus dem aktuellen Schuljahr 2020/21</a:t>
            </a:r>
          </a:p>
          <a:p>
            <a:r>
              <a:rPr lang="de-CH" sz="2000" dirty="0"/>
              <a:t>	</a:t>
            </a:r>
            <a:r>
              <a:rPr lang="de-CH" sz="2000" dirty="0" smtClean="0"/>
              <a:t>		</a:t>
            </a:r>
            <a:r>
              <a:rPr lang="de-CH" sz="2000" dirty="0" smtClean="0">
                <a:solidFill>
                  <a:srgbClr val="FF0000"/>
                </a:solidFill>
                <a:sym typeface="Wingdings" panose="05000000000000000000" pitchFamily="2" charset="2"/>
              </a:rPr>
              <a:t> Übergangsbestimmung</a:t>
            </a:r>
            <a:endParaRPr lang="de-CH" sz="2000" dirty="0">
              <a:solidFill>
                <a:srgbClr val="FF0000"/>
              </a:solidFill>
            </a:endParaRPr>
          </a:p>
        </p:txBody>
      </p:sp>
      <p:sp>
        <p:nvSpPr>
          <p:cNvPr id="11" name="Textfeld 10"/>
          <p:cNvSpPr txBox="1"/>
          <p:nvPr/>
        </p:nvSpPr>
        <p:spPr>
          <a:xfrm>
            <a:off x="5673687" y="2345339"/>
            <a:ext cx="2819438" cy="1015663"/>
          </a:xfrm>
          <a:prstGeom prst="rect">
            <a:avLst/>
          </a:prstGeom>
          <a:noFill/>
        </p:spPr>
        <p:txBody>
          <a:bodyPr wrap="square" rtlCol="0">
            <a:spAutoFit/>
          </a:bodyPr>
          <a:lstStyle/>
          <a:p>
            <a:r>
              <a:rPr lang="de-CH" sz="2000" dirty="0" smtClean="0"/>
              <a:t>Erste Überprüfung im Herbst 2021 auf Schuljahr 2022/23</a:t>
            </a:r>
            <a:endParaRPr lang="de-CH" sz="2000" dirty="0"/>
          </a:p>
        </p:txBody>
      </p:sp>
      <p:sp>
        <p:nvSpPr>
          <p:cNvPr id="12" name="Textfeld 11"/>
          <p:cNvSpPr txBox="1"/>
          <p:nvPr/>
        </p:nvSpPr>
        <p:spPr>
          <a:xfrm>
            <a:off x="118740" y="4161314"/>
            <a:ext cx="8844285" cy="1015663"/>
          </a:xfrm>
          <a:prstGeom prst="rect">
            <a:avLst/>
          </a:prstGeom>
          <a:noFill/>
        </p:spPr>
        <p:txBody>
          <a:bodyPr wrap="square" rtlCol="0">
            <a:spAutoFit/>
          </a:bodyPr>
          <a:lstStyle/>
          <a:p>
            <a:r>
              <a:rPr lang="de-CH" sz="2000" dirty="0" smtClean="0"/>
              <a:t>Planung und Ressourcierung des Schuljahres 2021/22 noch nicht über Poolgrössen</a:t>
            </a:r>
          </a:p>
          <a:p>
            <a:r>
              <a:rPr lang="de-CH" sz="2000" dirty="0"/>
              <a:t>	</a:t>
            </a:r>
            <a:r>
              <a:rPr lang="de-CH" sz="2000" dirty="0" smtClean="0"/>
              <a:t>		</a:t>
            </a:r>
            <a:r>
              <a:rPr lang="de-CH" sz="2000" dirty="0" smtClean="0">
                <a:solidFill>
                  <a:srgbClr val="FF0000"/>
                </a:solidFill>
                <a:sym typeface="Wingdings" panose="05000000000000000000" pitchFamily="2" charset="2"/>
              </a:rPr>
              <a:t>Übergangsbestimmung</a:t>
            </a:r>
            <a:endParaRPr lang="de-CH" sz="2000" dirty="0">
              <a:solidFill>
                <a:srgbClr val="FF0000"/>
              </a:solidFill>
            </a:endParaRPr>
          </a:p>
        </p:txBody>
      </p:sp>
    </p:spTree>
    <p:extLst>
      <p:ext uri="{BB962C8B-B14F-4D97-AF65-F5344CB8AC3E}">
        <p14:creationId xmlns:p14="http://schemas.microsoft.com/office/powerpoint/2010/main" val="3622061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916284"/>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prstClr val="black"/>
                </a:solidFill>
                <a:latin typeface="Arial"/>
              </a:rPr>
              <a:t>Vo SoPä Zuweisung Spezielle Förderung</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Grafik 9"/>
          <p:cNvPicPr>
            <a:picLocks noChangeAspect="1"/>
          </p:cNvPicPr>
          <p:nvPr/>
        </p:nvPicPr>
        <p:blipFill rotWithShape="1">
          <a:blip r:embed="rId3"/>
          <a:srcRect b="19934"/>
          <a:stretch/>
        </p:blipFill>
        <p:spPr>
          <a:xfrm>
            <a:off x="251421" y="2192434"/>
            <a:ext cx="2476288" cy="2548135"/>
          </a:xfrm>
          <a:prstGeom prst="rect">
            <a:avLst/>
          </a:prstGeom>
        </p:spPr>
      </p:pic>
      <p:sp>
        <p:nvSpPr>
          <p:cNvPr id="3" name="Textfeld 2"/>
          <p:cNvSpPr txBox="1"/>
          <p:nvPr/>
        </p:nvSpPr>
        <p:spPr>
          <a:xfrm>
            <a:off x="3052791" y="1916832"/>
            <a:ext cx="5904000" cy="1015663"/>
          </a:xfrm>
          <a:prstGeom prst="rect">
            <a:avLst/>
          </a:prstGeom>
          <a:noFill/>
        </p:spPr>
        <p:txBody>
          <a:bodyPr wrap="square" rtlCol="0">
            <a:spAutoFit/>
          </a:bodyPr>
          <a:lstStyle/>
          <a:p>
            <a:r>
              <a:rPr lang="de-CH" sz="2000" dirty="0" smtClean="0"/>
              <a:t>ISF mit individuellen Lernzielen und KK verlangen eine SPD oder KJP Abklärung</a:t>
            </a:r>
            <a:endParaRPr lang="de-CH" sz="2000" dirty="0"/>
          </a:p>
          <a:p>
            <a:r>
              <a:rPr lang="de-CH" sz="2000" dirty="0" smtClean="0"/>
              <a:t>Zuweisung erfolgt schriftlich mit Verfügung</a:t>
            </a:r>
          </a:p>
        </p:txBody>
      </p:sp>
      <p:sp>
        <p:nvSpPr>
          <p:cNvPr id="4" name="Textfeld 3"/>
          <p:cNvSpPr txBox="1"/>
          <p:nvPr/>
        </p:nvSpPr>
        <p:spPr>
          <a:xfrm>
            <a:off x="3033057" y="3085568"/>
            <a:ext cx="5832773" cy="1292662"/>
          </a:xfrm>
          <a:prstGeom prst="rect">
            <a:avLst/>
          </a:prstGeom>
          <a:noFill/>
        </p:spPr>
        <p:txBody>
          <a:bodyPr wrap="square" rtlCol="0">
            <a:spAutoFit/>
          </a:bodyPr>
          <a:lstStyle/>
          <a:p>
            <a:r>
              <a:rPr lang="de-CH" sz="2000" dirty="0" smtClean="0"/>
              <a:t>EK verlangt keine SPD oder KJP Abklärung (SHP) </a:t>
            </a:r>
          </a:p>
          <a:p>
            <a:r>
              <a:rPr lang="de-CH" sz="2000" dirty="0" smtClean="0"/>
              <a:t>Zuweisung erfolgt schriftlich mit Verfügung</a:t>
            </a:r>
          </a:p>
          <a:p>
            <a:endParaRPr lang="de-CH" dirty="0"/>
          </a:p>
        </p:txBody>
      </p:sp>
      <p:sp>
        <p:nvSpPr>
          <p:cNvPr id="14" name="Textfeld 13"/>
          <p:cNvSpPr txBox="1"/>
          <p:nvPr/>
        </p:nvSpPr>
        <p:spPr>
          <a:xfrm>
            <a:off x="3033057" y="4156605"/>
            <a:ext cx="5923293" cy="1015663"/>
          </a:xfrm>
          <a:prstGeom prst="rect">
            <a:avLst/>
          </a:prstGeom>
          <a:noFill/>
        </p:spPr>
        <p:txBody>
          <a:bodyPr wrap="square" rtlCol="0">
            <a:spAutoFit/>
          </a:bodyPr>
          <a:lstStyle/>
          <a:p>
            <a:r>
              <a:rPr lang="de-CH" sz="2000" dirty="0" smtClean="0"/>
              <a:t>ISF ohne individuelle Lernziele verlangt keine SPD oder KJP Abklärung</a:t>
            </a:r>
          </a:p>
          <a:p>
            <a:r>
              <a:rPr lang="de-CH" sz="2000" dirty="0" smtClean="0"/>
              <a:t>Zuweisung niederschwellig</a:t>
            </a:r>
          </a:p>
        </p:txBody>
      </p:sp>
      <p:sp>
        <p:nvSpPr>
          <p:cNvPr id="15" name="Textfeld 14"/>
          <p:cNvSpPr txBox="1"/>
          <p:nvPr/>
        </p:nvSpPr>
        <p:spPr>
          <a:xfrm>
            <a:off x="177800" y="5373216"/>
            <a:ext cx="8688471" cy="1323439"/>
          </a:xfrm>
          <a:prstGeom prst="rect">
            <a:avLst/>
          </a:prstGeom>
          <a:noFill/>
        </p:spPr>
        <p:txBody>
          <a:bodyPr wrap="square" rtlCol="0">
            <a:spAutoFit/>
          </a:bodyPr>
          <a:lstStyle/>
          <a:p>
            <a:r>
              <a:rPr lang="de-CH" sz="2000" b="1" dirty="0" smtClean="0"/>
              <a:t>Zeugnis:</a:t>
            </a:r>
            <a:r>
              <a:rPr lang="de-CH" sz="2000" dirty="0" smtClean="0"/>
              <a:t> Hinweis auf die </a:t>
            </a:r>
            <a:r>
              <a:rPr lang="de-CH" sz="2000" dirty="0"/>
              <a:t>Inanspruchnahme von Massnahmen der integrativen Speziellen </a:t>
            </a:r>
            <a:r>
              <a:rPr lang="de-CH" sz="2000" dirty="0" smtClean="0"/>
              <a:t>Förderung (ISF) </a:t>
            </a:r>
            <a:r>
              <a:rPr lang="de-CH" sz="2000" dirty="0"/>
              <a:t>mit individuellen </a:t>
            </a:r>
            <a:r>
              <a:rPr lang="de-CH" sz="2000" dirty="0" smtClean="0"/>
              <a:t>Lernzielen (iLZ), </a:t>
            </a:r>
            <a:r>
              <a:rPr lang="de-CH" sz="2000" dirty="0"/>
              <a:t>der separativen Speziellen </a:t>
            </a:r>
            <a:r>
              <a:rPr lang="de-CH" sz="2000" dirty="0" smtClean="0"/>
              <a:t>Förderung (EK/KK) </a:t>
            </a:r>
            <a:r>
              <a:rPr lang="de-CH" sz="2000" dirty="0"/>
              <a:t>und der </a:t>
            </a:r>
            <a:r>
              <a:rPr lang="de-CH" sz="2000" dirty="0" smtClean="0"/>
              <a:t>Sonderschulung (SoSchu)</a:t>
            </a:r>
            <a:endParaRPr lang="de-CH" sz="2000" dirty="0"/>
          </a:p>
        </p:txBody>
      </p:sp>
    </p:spTree>
    <p:extLst>
      <p:ext uri="{BB962C8B-B14F-4D97-AF65-F5344CB8AC3E}">
        <p14:creationId xmlns:p14="http://schemas.microsoft.com/office/powerpoint/2010/main" val="407289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530675" y="4590661"/>
          <a:ext cx="8963229" cy="2218112"/>
        </p:xfrm>
        <a:graphic>
          <a:graphicData uri="http://schemas.openxmlformats.org/drawingml/2006/table">
            <a:tbl>
              <a:tblPr firstRow="1" bandRow="1">
                <a:tableStyleId>{5C22544A-7EE6-4342-B048-85BDC9FD1C3A}</a:tableStyleId>
              </a:tblPr>
              <a:tblGrid>
                <a:gridCol w="8963229">
                  <a:extLst>
                    <a:ext uri="{9D8B030D-6E8A-4147-A177-3AD203B41FA5}">
                      <a16:colId xmlns:a16="http://schemas.microsoft.com/office/drawing/2014/main" val="20000"/>
                    </a:ext>
                  </a:extLst>
                </a:gridCol>
              </a:tblGrid>
              <a:tr h="633088">
                <a:tc>
                  <a:txBody>
                    <a:bodyPr/>
                    <a:lstStyle/>
                    <a:p>
                      <a:r>
                        <a:rPr lang="de-CH" sz="2000" b="0" dirty="0" smtClean="0">
                          <a:solidFill>
                            <a:schemeClr val="tx1"/>
                          </a:solidFill>
                        </a:rPr>
                        <a:t>43 Integrationsklassen</a:t>
                      </a:r>
                      <a:r>
                        <a:rPr lang="de-CH" sz="2000" b="0" baseline="0" dirty="0" smtClean="0">
                          <a:solidFill>
                            <a:schemeClr val="tx1"/>
                          </a:solidFill>
                        </a:rPr>
                        <a:t> im Schuljahr 2021/2022</a:t>
                      </a:r>
                      <a:endParaRPr lang="de-CH" sz="2000" dirty="0">
                        <a:solidFill>
                          <a:schemeClr val="tx1"/>
                        </a:solidFill>
                      </a:endParaRPr>
                    </a:p>
                  </a:txBody>
                  <a:tcPr marT="45728" marB="45728">
                    <a:noFill/>
                  </a:tcPr>
                </a:tc>
                <a:extLst>
                  <a:ext uri="{0D108BD9-81ED-4DB2-BD59-A6C34878D82A}">
                    <a16:rowId xmlns:a16="http://schemas.microsoft.com/office/drawing/2014/main" val="10000"/>
                  </a:ext>
                </a:extLst>
              </a:tr>
              <a:tr h="370908">
                <a:tc>
                  <a:txBody>
                    <a:bodyPr/>
                    <a:lstStyle/>
                    <a:p>
                      <a:pPr marL="285750" indent="-285750">
                        <a:buFont typeface="Symbol" panose="05050102010706020507" pitchFamily="18" charset="2"/>
                        <a:buChar char="-"/>
                      </a:pPr>
                      <a:r>
                        <a:rPr lang="de-CH" sz="2000" dirty="0" smtClean="0">
                          <a:solidFill>
                            <a:schemeClr val="tx1"/>
                          </a:solidFill>
                        </a:rPr>
                        <a:t>8 Kindergartenklassen</a:t>
                      </a:r>
                    </a:p>
                  </a:txBody>
                  <a:tcPr marT="45728" marB="45728">
                    <a:noFill/>
                  </a:tcPr>
                </a:tc>
                <a:extLst>
                  <a:ext uri="{0D108BD9-81ED-4DB2-BD59-A6C34878D82A}">
                    <a16:rowId xmlns:a16="http://schemas.microsoft.com/office/drawing/2014/main" val="10001"/>
                  </a:ext>
                </a:extLst>
              </a:tr>
              <a:tr h="370908">
                <a:tc>
                  <a:txBody>
                    <a:bodyPr/>
                    <a:lstStyle/>
                    <a:p>
                      <a:pPr marL="285750" indent="-285750">
                        <a:buFont typeface="Symbol" panose="05050102010706020507" pitchFamily="18" charset="2"/>
                        <a:buChar char="-"/>
                      </a:pPr>
                      <a:r>
                        <a:rPr lang="de-CH" sz="2000" dirty="0" smtClean="0">
                          <a:solidFill>
                            <a:schemeClr val="tx1"/>
                          </a:solidFill>
                        </a:rPr>
                        <a:t>27 Primarklassen</a:t>
                      </a:r>
                    </a:p>
                  </a:txBody>
                  <a:tcPr marT="45728" marB="45728">
                    <a:noFill/>
                  </a:tcPr>
                </a:tc>
                <a:extLst>
                  <a:ext uri="{0D108BD9-81ED-4DB2-BD59-A6C34878D82A}">
                    <a16:rowId xmlns:a16="http://schemas.microsoft.com/office/drawing/2014/main" val="10002"/>
                  </a:ext>
                </a:extLst>
              </a:tr>
              <a:tr h="370908">
                <a:tc>
                  <a:txBody>
                    <a:bodyPr/>
                    <a:lstStyle/>
                    <a:p>
                      <a:pPr marL="285750" indent="-285750">
                        <a:buFont typeface="Symbol" panose="05050102010706020507" pitchFamily="18" charset="2"/>
                        <a:buChar char="-"/>
                      </a:pPr>
                      <a:r>
                        <a:rPr lang="de-CH" sz="2000" dirty="0" smtClean="0"/>
                        <a:t>8 Sekundarklassen</a:t>
                      </a:r>
                      <a:endParaRPr lang="de-CH" sz="2000" dirty="0"/>
                    </a:p>
                  </a:txBody>
                  <a:tcPr marT="45728" marB="45728">
                    <a:noFill/>
                  </a:tcPr>
                </a:tc>
                <a:extLst>
                  <a:ext uri="{0D108BD9-81ED-4DB2-BD59-A6C34878D82A}">
                    <a16:rowId xmlns:a16="http://schemas.microsoft.com/office/drawing/2014/main" val="10003"/>
                  </a:ext>
                </a:extLst>
              </a:tr>
              <a:tr h="370908">
                <a:tc>
                  <a:txBody>
                    <a:bodyPr/>
                    <a:lstStyle/>
                    <a:p>
                      <a:pPr marL="0" indent="0">
                        <a:buFont typeface="Symbol" panose="05050102010706020507" pitchFamily="18" charset="2"/>
                        <a:buNone/>
                      </a:pPr>
                      <a:endParaRPr lang="de-CH" sz="2000" dirty="0"/>
                    </a:p>
                  </a:txBody>
                  <a:tcPr marT="45728" marB="45728">
                    <a:noFill/>
                  </a:tcPr>
                </a:tc>
                <a:extLst>
                  <a:ext uri="{0D108BD9-81ED-4DB2-BD59-A6C34878D82A}">
                    <a16:rowId xmlns:a16="http://schemas.microsoft.com/office/drawing/2014/main" val="10004"/>
                  </a:ext>
                </a:extLst>
              </a:tr>
            </a:tbl>
          </a:graphicData>
        </a:graphic>
      </p:graphicFrame>
      <p:sp>
        <p:nvSpPr>
          <p:cNvPr id="6" name="Titel 2"/>
          <p:cNvSpPr txBox="1">
            <a:spLocks/>
          </p:cNvSpPr>
          <p:nvPr/>
        </p:nvSpPr>
        <p:spPr>
          <a:xfrm>
            <a:off x="177800" y="1054432"/>
            <a:ext cx="8785224" cy="740912"/>
          </a:xfrm>
          <a:prstGeom prst="rect">
            <a:avLst/>
          </a:prstGeom>
        </p:spPr>
        <p:txBody>
          <a:bodyPr vert="horz" lIns="0" tIns="0" rIns="0" bIns="0" rtlCol="0" anchor="b" anchorCtr="0">
            <a:noAutofit/>
          </a:bodyPr>
          <a:lst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a:lstStyle>
          <a:p>
            <a:pPr>
              <a:spcBef>
                <a:spcPct val="50000"/>
              </a:spcBef>
            </a:pPr>
            <a:endParaRPr lang="de-CH" altLang="de-DE" dirty="0" smtClean="0">
              <a:solidFill>
                <a:srgbClr val="000000"/>
              </a:solidFill>
            </a:endParaRPr>
          </a:p>
          <a:p>
            <a:pPr>
              <a:spcBef>
                <a:spcPct val="50000"/>
              </a:spcBef>
            </a:pPr>
            <a:endParaRPr lang="de-CH" altLang="de-DE" dirty="0">
              <a:solidFill>
                <a:srgbClr val="000000"/>
              </a:solidFill>
            </a:endParaRPr>
          </a:p>
          <a:p>
            <a:pPr>
              <a:spcBef>
                <a:spcPct val="50000"/>
              </a:spcBef>
            </a:pPr>
            <a:endParaRPr lang="de-CH" altLang="de-DE" dirty="0">
              <a:solidFill>
                <a:srgbClr val="000000"/>
              </a:solidFill>
            </a:endParaRPr>
          </a:p>
        </p:txBody>
      </p:sp>
      <p:sp>
        <p:nvSpPr>
          <p:cNvPr id="8"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18</a:t>
            </a:fld>
            <a:endParaRPr lang="en-US" sz="1000" dirty="0"/>
          </a:p>
        </p:txBody>
      </p:sp>
      <p:grpSp>
        <p:nvGrpSpPr>
          <p:cNvPr id="7" name="Gruppieren 6"/>
          <p:cNvGrpSpPr/>
          <p:nvPr/>
        </p:nvGrpSpPr>
        <p:grpSpPr>
          <a:xfrm>
            <a:off x="5076152" y="2043735"/>
            <a:ext cx="3021154" cy="1461877"/>
            <a:chOff x="4897300" y="4903047"/>
            <a:chExt cx="3290887" cy="1738312"/>
          </a:xfrm>
        </p:grpSpPr>
        <p:sp>
          <p:nvSpPr>
            <p:cNvPr id="9" name="Oval Custom 2"/>
            <p:cNvSpPr>
              <a:spLocks noChangeArrowheads="1"/>
            </p:cNvSpPr>
            <p:nvPr/>
          </p:nvSpPr>
          <p:spPr bwMode="auto">
            <a:xfrm>
              <a:off x="4897300" y="4903047"/>
              <a:ext cx="3290887" cy="1738312"/>
            </a:xfrm>
            <a:prstGeom prst="ellipse">
              <a:avLst/>
            </a:prstGeom>
            <a:solidFill>
              <a:srgbClr val="F8FAA4">
                <a:alpha val="50000"/>
              </a:srgbClr>
            </a:solidFill>
            <a:ln w="9525">
              <a:solidFill>
                <a:srgbClr val="000000"/>
              </a:solidFill>
              <a:round/>
              <a:headEnd/>
              <a:tailEnd/>
            </a:ln>
          </p:spPr>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latin typeface="Arial" charset="0"/>
              </a:endParaRPr>
            </a:p>
          </p:txBody>
        </p:sp>
        <p:grpSp>
          <p:nvGrpSpPr>
            <p:cNvPr id="10" name="Group 4"/>
            <p:cNvGrpSpPr>
              <a:grpSpLocks/>
            </p:cNvGrpSpPr>
            <p:nvPr/>
          </p:nvGrpSpPr>
          <p:grpSpPr bwMode="auto">
            <a:xfrm>
              <a:off x="5309453" y="5660187"/>
              <a:ext cx="2625725" cy="550862"/>
              <a:chOff x="1199" y="1391"/>
              <a:chExt cx="3454" cy="815"/>
            </a:xfrm>
          </p:grpSpPr>
          <p:sp>
            <p:nvSpPr>
              <p:cNvPr id="17" name="Oval Custom 1"/>
              <p:cNvSpPr/>
              <p:nvPr/>
            </p:nvSpPr>
            <p:spPr>
              <a:xfrm>
                <a:off x="1247" y="1440"/>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8" name="Oval Custom 2"/>
              <p:cNvSpPr/>
              <p:nvPr/>
            </p:nvSpPr>
            <p:spPr>
              <a:xfrm>
                <a:off x="1535" y="1391"/>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9" name="Oval Custom 3"/>
              <p:cNvSpPr/>
              <p:nvPr/>
            </p:nvSpPr>
            <p:spPr>
              <a:xfrm>
                <a:off x="1631" y="1633"/>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0" name="Oval Custom 4"/>
              <p:cNvSpPr/>
              <p:nvPr/>
            </p:nvSpPr>
            <p:spPr>
              <a:xfrm>
                <a:off x="2256" y="1727"/>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1" name="Oval Custom 5"/>
              <p:cNvSpPr/>
              <p:nvPr/>
            </p:nvSpPr>
            <p:spPr>
              <a:xfrm>
                <a:off x="2592" y="1823"/>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2" name="Oval Custom 6"/>
              <p:cNvSpPr/>
              <p:nvPr/>
            </p:nvSpPr>
            <p:spPr>
              <a:xfrm>
                <a:off x="2688" y="2159"/>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3" name="Oval Custom 7"/>
              <p:cNvSpPr/>
              <p:nvPr/>
            </p:nvSpPr>
            <p:spPr>
              <a:xfrm>
                <a:off x="3166" y="2112"/>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4" name="Oval Custom 8"/>
              <p:cNvSpPr/>
              <p:nvPr/>
            </p:nvSpPr>
            <p:spPr>
              <a:xfrm>
                <a:off x="3454" y="1919"/>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5" name="Oval Custom 9"/>
              <p:cNvSpPr/>
              <p:nvPr/>
            </p:nvSpPr>
            <p:spPr>
              <a:xfrm>
                <a:off x="3791" y="2016"/>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6" name="Oval Custom 10"/>
              <p:cNvSpPr/>
              <p:nvPr/>
            </p:nvSpPr>
            <p:spPr>
              <a:xfrm>
                <a:off x="3887" y="1633"/>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7" name="Oval Custom 11"/>
              <p:cNvSpPr/>
              <p:nvPr/>
            </p:nvSpPr>
            <p:spPr>
              <a:xfrm>
                <a:off x="3983" y="1391"/>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8" name="Oval Custom 12"/>
              <p:cNvSpPr/>
              <p:nvPr/>
            </p:nvSpPr>
            <p:spPr>
              <a:xfrm>
                <a:off x="4223" y="1633"/>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29" name="Oval Custom 13"/>
              <p:cNvSpPr/>
              <p:nvPr/>
            </p:nvSpPr>
            <p:spPr>
              <a:xfrm>
                <a:off x="1631" y="2016"/>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30" name="Oval Custom 14"/>
              <p:cNvSpPr/>
              <p:nvPr/>
            </p:nvSpPr>
            <p:spPr>
              <a:xfrm>
                <a:off x="1199" y="1823"/>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31" name="Oval Custom 15"/>
              <p:cNvSpPr/>
              <p:nvPr/>
            </p:nvSpPr>
            <p:spPr>
              <a:xfrm>
                <a:off x="2256" y="2016"/>
                <a:ext cx="48" cy="47"/>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32" name="Oval Custom 16"/>
              <p:cNvSpPr/>
              <p:nvPr/>
            </p:nvSpPr>
            <p:spPr>
              <a:xfrm>
                <a:off x="4607" y="1776"/>
                <a:ext cx="48" cy="49"/>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33" name="Oval Custom 17"/>
              <p:cNvSpPr/>
              <p:nvPr/>
            </p:nvSpPr>
            <p:spPr>
              <a:xfrm>
                <a:off x="4367" y="2063"/>
                <a:ext cx="48" cy="49"/>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34" name="Oval Custom 18"/>
              <p:cNvSpPr/>
              <p:nvPr/>
            </p:nvSpPr>
            <p:spPr>
              <a:xfrm>
                <a:off x="3166" y="1584"/>
                <a:ext cx="48" cy="49"/>
              </a:xfrm>
              <a:prstGeom prst="ellipse">
                <a:avLst/>
              </a:prstGeom>
              <a:solidFill>
                <a:srgbClr val="4F81BD"/>
              </a:solid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grpSp>
        <p:grpSp>
          <p:nvGrpSpPr>
            <p:cNvPr id="11" name="Group 26"/>
            <p:cNvGrpSpPr>
              <a:grpSpLocks/>
            </p:cNvGrpSpPr>
            <p:nvPr/>
          </p:nvGrpSpPr>
          <p:grpSpPr bwMode="auto">
            <a:xfrm>
              <a:off x="5382289" y="4972035"/>
              <a:ext cx="1711188" cy="685290"/>
              <a:chOff x="1919" y="1103"/>
              <a:chExt cx="1391" cy="479"/>
            </a:xfrm>
            <a:solidFill>
              <a:srgbClr val="F8FAA4">
                <a:alpha val="60000"/>
              </a:srgbClr>
            </a:solidFill>
          </p:grpSpPr>
          <p:sp>
            <p:nvSpPr>
              <p:cNvPr id="12" name="Oval Custom 1"/>
              <p:cNvSpPr/>
              <p:nvPr/>
            </p:nvSpPr>
            <p:spPr>
              <a:xfrm>
                <a:off x="1919" y="1104"/>
                <a:ext cx="1391" cy="480"/>
              </a:xfrm>
              <a:prstGeom prst="ellipse">
                <a:avLst/>
              </a:prstGeom>
              <a:grpFill/>
              <a:ln w="9526">
                <a:solidFill>
                  <a:srgbClr val="000000"/>
                </a:solidFill>
                <a:prstDash val="dash"/>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3" name="Oval Custom 2"/>
              <p:cNvSpPr/>
              <p:nvPr/>
            </p:nvSpPr>
            <p:spPr>
              <a:xfrm>
                <a:off x="2207" y="1248"/>
                <a:ext cx="48" cy="48"/>
              </a:xfrm>
              <a:prstGeom prst="ellipse">
                <a:avLst/>
              </a:prstGeom>
              <a:grp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4" name="Oval Custom 3"/>
              <p:cNvSpPr/>
              <p:nvPr/>
            </p:nvSpPr>
            <p:spPr>
              <a:xfrm>
                <a:off x="2447" y="1391"/>
                <a:ext cx="48" cy="48"/>
              </a:xfrm>
              <a:prstGeom prst="ellipse">
                <a:avLst/>
              </a:prstGeom>
              <a:grp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5" name="Oval Custom 4"/>
              <p:cNvSpPr/>
              <p:nvPr/>
            </p:nvSpPr>
            <p:spPr>
              <a:xfrm>
                <a:off x="2591" y="1296"/>
                <a:ext cx="49" cy="49"/>
              </a:xfrm>
              <a:prstGeom prst="ellipse">
                <a:avLst/>
              </a:prstGeom>
              <a:grp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sp>
            <p:nvSpPr>
              <p:cNvPr id="16" name="Oval Custom 5"/>
              <p:cNvSpPr/>
              <p:nvPr/>
            </p:nvSpPr>
            <p:spPr>
              <a:xfrm>
                <a:off x="2927" y="1391"/>
                <a:ext cx="48" cy="48"/>
              </a:xfrm>
              <a:prstGeom prst="ellipse">
                <a:avLst/>
              </a:prstGeom>
              <a:grpFill/>
              <a:ln w="9526">
                <a:solidFill>
                  <a:srgbClr val="000000"/>
                </a:solidFill>
                <a:round/>
              </a:ln>
            </p:spPr>
            <p:style>
              <a:lnRef idx="0">
                <a:schemeClr val="dk1"/>
              </a:lnRef>
              <a:fillRef idx="0">
                <a:srgbClr val="99CCFF"/>
              </a:fillRef>
              <a:effectRef idx="0">
                <a:schemeClr val="accent1"/>
              </a:effectRef>
              <a:fontRef idx="minor">
                <a:schemeClr val="dk1"/>
              </a:fontRef>
            </p:style>
            <p:txBody>
              <a:bodyPr wrap="none" lIns="90000" tIns="45000" rIns="90000" bIns="45000" anchor="ctr"/>
              <a:lstStyle/>
              <a:p>
                <a:pPr fontAlgn="auto">
                  <a:spcBef>
                    <a:spcPts val="0"/>
                  </a:spcBef>
                  <a:spcAft>
                    <a:spcPts val="0"/>
                  </a:spcAft>
                  <a:tabLst>
                    <a:tab pos="457200" algn="l"/>
                  </a:tabLst>
                  <a:defRPr/>
                </a:pPr>
                <a:endParaRPr lang="en-US" kern="0" dirty="0">
                  <a:solidFill>
                    <a:sysClr val="windowText" lastClr="000000"/>
                  </a:solidFill>
                </a:endParaRPr>
              </a:p>
            </p:txBody>
          </p:sp>
        </p:grpSp>
      </p:grpSp>
      <p:graphicFrame>
        <p:nvGraphicFramePr>
          <p:cNvPr id="36" name="Tabelle 35"/>
          <p:cNvGraphicFramePr>
            <a:graphicFrameLocks noGrp="1"/>
          </p:cNvGraphicFramePr>
          <p:nvPr>
            <p:extLst>
              <p:ext uri="{D42A27DB-BD31-4B8C-83A1-F6EECF244321}">
                <p14:modId xmlns:p14="http://schemas.microsoft.com/office/powerpoint/2010/main" val="4198752614"/>
              </p:ext>
            </p:extLst>
          </p:nvPr>
        </p:nvGraphicFramePr>
        <p:xfrm>
          <a:off x="632858" y="2039934"/>
          <a:ext cx="4179768" cy="1772188"/>
        </p:xfrm>
        <a:graphic>
          <a:graphicData uri="http://schemas.openxmlformats.org/drawingml/2006/table">
            <a:tbl>
              <a:tblPr firstRow="1" bandRow="1">
                <a:tableStyleId>{5C22544A-7EE6-4342-B048-85BDC9FD1C3A}</a:tableStyleId>
              </a:tblPr>
              <a:tblGrid>
                <a:gridCol w="4179768">
                  <a:extLst>
                    <a:ext uri="{9D8B030D-6E8A-4147-A177-3AD203B41FA5}">
                      <a16:colId xmlns:a16="http://schemas.microsoft.com/office/drawing/2014/main" val="20000"/>
                    </a:ext>
                  </a:extLst>
                </a:gridCol>
              </a:tblGrid>
              <a:tr h="177218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altLang="de-DE" sz="2000" b="0" dirty="0" smtClean="0">
                          <a:solidFill>
                            <a:srgbClr val="000000"/>
                          </a:solidFill>
                        </a:rPr>
                        <a:t>Integrationsklassen haben eine durchschnittliche </a:t>
                      </a:r>
                      <a:r>
                        <a:rPr lang="de-DE" altLang="de-DE" sz="2000" b="0" dirty="0" err="1" smtClean="0">
                          <a:solidFill>
                            <a:srgbClr val="000000"/>
                          </a:solidFill>
                        </a:rPr>
                        <a:t>Klassengrösse</a:t>
                      </a:r>
                      <a:r>
                        <a:rPr lang="de-DE" altLang="de-DE" sz="2000" b="0" dirty="0" smtClean="0">
                          <a:solidFill>
                            <a:srgbClr val="000000"/>
                          </a:solidFill>
                        </a:rPr>
                        <a:t>.</a:t>
                      </a:r>
                    </a:p>
                    <a:p>
                      <a:pPr marL="0" marR="0" lvl="1" indent="0" algn="l" defTabSz="457200" rtl="0" eaLnBrk="1" fontAlgn="auto" latinLnBrk="0" hangingPunct="1">
                        <a:lnSpc>
                          <a:spcPct val="100000"/>
                        </a:lnSpc>
                        <a:spcBef>
                          <a:spcPts val="0"/>
                        </a:spcBef>
                        <a:spcAft>
                          <a:spcPts val="0"/>
                        </a:spcAft>
                        <a:buClrTx/>
                        <a:buSzTx/>
                        <a:buFontTx/>
                        <a:buNone/>
                        <a:tabLst/>
                        <a:defRPr/>
                      </a:pPr>
                      <a:r>
                        <a:rPr lang="de-DE" altLang="de-DE" sz="2000" b="0" dirty="0" smtClean="0">
                          <a:solidFill>
                            <a:srgbClr val="000000"/>
                          </a:solidFill>
                        </a:rPr>
                        <a:t>3 - 5 </a:t>
                      </a:r>
                      <a:r>
                        <a:rPr lang="de-DE" altLang="de-DE" sz="2000" b="0" dirty="0" err="1" smtClean="0">
                          <a:solidFill>
                            <a:srgbClr val="000000"/>
                          </a:solidFill>
                        </a:rPr>
                        <a:t>SuS</a:t>
                      </a:r>
                      <a:r>
                        <a:rPr lang="de-DE" altLang="de-DE" sz="2000" b="0" dirty="0" smtClean="0">
                          <a:solidFill>
                            <a:srgbClr val="000000"/>
                          </a:solidFill>
                        </a:rPr>
                        <a:t> mit besonderem Bildungsbedarf sind integriert.</a:t>
                      </a:r>
                    </a:p>
                  </a:txBody>
                  <a:tcPr marL="91443" marR="91443" marT="45711" marB="45711">
                    <a:noFill/>
                  </a:tcPr>
                </a:tc>
                <a:extLst>
                  <a:ext uri="{0D108BD9-81ED-4DB2-BD59-A6C34878D82A}">
                    <a16:rowId xmlns:a16="http://schemas.microsoft.com/office/drawing/2014/main" val="10000"/>
                  </a:ext>
                </a:extLst>
              </a:tr>
            </a:tbl>
          </a:graphicData>
        </a:graphic>
      </p:graphicFrame>
      <p:sp>
        <p:nvSpPr>
          <p:cNvPr id="35" name="Rechteck 34"/>
          <p:cNvSpPr/>
          <p:nvPr/>
        </p:nvSpPr>
        <p:spPr>
          <a:xfrm>
            <a:off x="177800" y="916284"/>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prstClr val="black"/>
                </a:solidFill>
                <a:latin typeface="Arial"/>
              </a:rPr>
              <a:t>Vo SoPä Ressourcen integrative Sonderschulung InSo</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69850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2"/>
          <p:cNvSpPr>
            <a:spLocks noChangeArrowheads="1"/>
          </p:cNvSpPr>
          <p:nvPr/>
        </p:nvSpPr>
        <p:spPr bwMode="auto">
          <a:xfrm>
            <a:off x="584199" y="2003683"/>
            <a:ext cx="5561014"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285750" indent="-285750" algn="l" eaLnBrk="0" hangingPunct="0">
              <a:spcBef>
                <a:spcPct val="20000"/>
              </a:spcBef>
              <a:buChar char="–"/>
              <a:defRPr sz="2800">
                <a:solidFill>
                  <a:schemeClr val="tx1"/>
                </a:solidFill>
                <a:latin typeface="Arial" pitchFamily="34" charset="0"/>
                <a:ea typeface="ＭＳ Ｐゴシック" pitchFamily="34" charset="-128"/>
                <a:cs typeface="ＭＳ Ｐゴシック" pitchFamily="34" charset="-128"/>
              </a:defRPr>
            </a:lvl2pPr>
            <a:lvl3pPr marL="1143000" indent="-228600" algn="l" eaLnBrk="0" hangingPunct="0">
              <a:spcBef>
                <a:spcPct val="20000"/>
              </a:spcBef>
              <a:buChar char="•"/>
              <a:defRPr sz="2400">
                <a:solidFill>
                  <a:schemeClr val="tx1"/>
                </a:solidFill>
                <a:latin typeface="Arial" pitchFamily="34" charset="0"/>
                <a:ea typeface="ＭＳ Ｐゴシック" pitchFamily="34" charset="-128"/>
                <a:cs typeface="ＭＳ Ｐゴシック" pitchFamily="34" charset="-128"/>
              </a:defRPr>
            </a:lvl3pPr>
            <a:lvl4pPr marL="1600200" indent="-228600" algn="r" eaLnBrk="0" hangingPunct="0">
              <a:spcBef>
                <a:spcPct val="20000"/>
              </a:spcBef>
              <a:buChar char="–"/>
              <a:defRPr sz="900">
                <a:solidFill>
                  <a:srgbClr val="000000"/>
                </a:solidFill>
                <a:latin typeface="Times New Roman" pitchFamily="18" charset="0"/>
                <a:ea typeface="ＭＳ 明朝" pitchFamily="49" charset="-128"/>
                <a:cs typeface="Times New Roman" pitchFamily="18" charset="0"/>
              </a:defRPr>
            </a:lvl4pPr>
            <a:lvl5pPr marL="2057400" indent="-228600" algn="l" eaLnBrk="0" hangingPunct="0">
              <a:spcBef>
                <a:spcPct val="20000"/>
              </a:spcBef>
              <a:buChar char="»"/>
              <a:defRPr sz="2000">
                <a:solidFill>
                  <a:schemeClr val="tx1"/>
                </a:solidFill>
                <a:latin typeface="Arial" pitchFamily="34" charset="0"/>
                <a:ea typeface="ＭＳ 明朝" pitchFamily="49"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9pPr>
          </a:lstStyle>
          <a:p>
            <a:pPr eaLnBrk="1" hangingPunct="1">
              <a:spcBef>
                <a:spcPct val="0"/>
              </a:spcBef>
              <a:buClr>
                <a:schemeClr val="accent2"/>
              </a:buClr>
              <a:buSzPct val="125000"/>
              <a:buFontTx/>
              <a:buNone/>
            </a:pPr>
            <a:r>
              <a:rPr lang="de-CH" altLang="de-DE" sz="2000" b="0" dirty="0"/>
              <a:t>Pädagogisches Team</a:t>
            </a:r>
          </a:p>
          <a:p>
            <a:pPr eaLnBrk="1" hangingPunct="1">
              <a:spcBef>
                <a:spcPct val="0"/>
              </a:spcBef>
              <a:buClr>
                <a:schemeClr val="accent2"/>
              </a:buClr>
              <a:buSzPct val="125000"/>
              <a:buFontTx/>
              <a:buNone/>
            </a:pPr>
            <a:r>
              <a:rPr lang="de-CH" altLang="de-DE" sz="2000" b="0" dirty="0"/>
              <a:t> </a:t>
            </a:r>
          </a:p>
          <a:p>
            <a:pPr lvl="1" eaLnBrk="1" hangingPunct="1">
              <a:lnSpc>
                <a:spcPts val="3000"/>
              </a:lnSpc>
              <a:spcBef>
                <a:spcPct val="0"/>
              </a:spcBef>
              <a:buClr>
                <a:schemeClr val="tx1"/>
              </a:buClr>
              <a:buSzPct val="125000"/>
              <a:buFont typeface="Symbol" pitchFamily="18" charset="2"/>
              <a:buChar char="-"/>
            </a:pPr>
            <a:r>
              <a:rPr lang="de-CH" altLang="de-DE" sz="2000" b="0" dirty="0"/>
              <a:t>Regellehrperson 100%</a:t>
            </a:r>
          </a:p>
          <a:p>
            <a:pPr lvl="1" eaLnBrk="1" hangingPunct="1">
              <a:lnSpc>
                <a:spcPts val="3000"/>
              </a:lnSpc>
              <a:spcBef>
                <a:spcPct val="0"/>
              </a:spcBef>
              <a:buClr>
                <a:schemeClr val="tx1"/>
              </a:buClr>
              <a:buSzPct val="125000"/>
              <a:buFont typeface="Symbol" pitchFamily="18" charset="2"/>
              <a:buChar char="-"/>
            </a:pPr>
            <a:r>
              <a:rPr lang="de-CH" altLang="de-DE" sz="2000" b="0" dirty="0"/>
              <a:t>Heilpädagogin / Heilpädagoge 100%</a:t>
            </a:r>
          </a:p>
          <a:p>
            <a:pPr lvl="1" eaLnBrk="1" hangingPunct="1">
              <a:lnSpc>
                <a:spcPts val="3000"/>
              </a:lnSpc>
              <a:spcBef>
                <a:spcPct val="0"/>
              </a:spcBef>
              <a:buClr>
                <a:schemeClr val="tx1"/>
              </a:buClr>
              <a:buSzPct val="125000"/>
              <a:buFont typeface="Symbol" pitchFamily="18" charset="2"/>
              <a:buChar char="-"/>
            </a:pPr>
            <a:r>
              <a:rPr lang="de-CH" altLang="de-DE" sz="2000" b="0" dirty="0"/>
              <a:t>evtl. (Klassen-) Assistenz 100%</a:t>
            </a:r>
          </a:p>
          <a:p>
            <a:pPr lvl="1" eaLnBrk="1" hangingPunct="1">
              <a:spcBef>
                <a:spcPct val="0"/>
              </a:spcBef>
              <a:buClr>
                <a:schemeClr val="tx1"/>
              </a:buClr>
              <a:buSzPct val="125000"/>
              <a:buFont typeface="Symbol" pitchFamily="18" charset="2"/>
              <a:buChar char="-"/>
            </a:pPr>
            <a:endParaRPr lang="de-CH" altLang="de-DE" sz="2000" b="0" dirty="0"/>
          </a:p>
          <a:p>
            <a:pPr lvl="1" eaLnBrk="1" hangingPunct="1">
              <a:spcBef>
                <a:spcPct val="0"/>
              </a:spcBef>
              <a:buClr>
                <a:schemeClr val="tx1"/>
              </a:buClr>
              <a:buSzPct val="125000"/>
              <a:buFont typeface="Symbol" pitchFamily="18" charset="2"/>
              <a:buChar char="-"/>
            </a:pPr>
            <a:endParaRPr lang="de-CH" altLang="de-DE" sz="2000" b="0" dirty="0"/>
          </a:p>
          <a:p>
            <a:pPr eaLnBrk="1" hangingPunct="1">
              <a:spcBef>
                <a:spcPct val="0"/>
              </a:spcBef>
              <a:buClr>
                <a:schemeClr val="accent2"/>
              </a:buClr>
              <a:buSzPct val="125000"/>
              <a:buFontTx/>
              <a:buNone/>
            </a:pPr>
            <a:r>
              <a:rPr lang="de-CH" altLang="de-DE" sz="2000" b="0" dirty="0"/>
              <a:t>Räumlichkeiten</a:t>
            </a:r>
          </a:p>
          <a:p>
            <a:pPr eaLnBrk="1" hangingPunct="1">
              <a:spcBef>
                <a:spcPct val="0"/>
              </a:spcBef>
              <a:buClr>
                <a:schemeClr val="accent2"/>
              </a:buClr>
              <a:buSzPct val="125000"/>
              <a:buFontTx/>
              <a:buNone/>
            </a:pPr>
            <a:endParaRPr lang="de-CH" altLang="de-DE" sz="2000" b="0" dirty="0"/>
          </a:p>
          <a:p>
            <a:pPr lvl="1" eaLnBrk="1" hangingPunct="1">
              <a:spcBef>
                <a:spcPct val="0"/>
              </a:spcBef>
              <a:buSzPct val="125000"/>
              <a:buFont typeface="Symbol" pitchFamily="18" charset="2"/>
              <a:buChar char="-"/>
            </a:pPr>
            <a:r>
              <a:rPr lang="de-CH" altLang="de-DE" sz="2000" b="0" dirty="0"/>
              <a:t>zusätzlicher Arbeitsraum</a:t>
            </a:r>
          </a:p>
        </p:txBody>
      </p:sp>
      <p:sp>
        <p:nvSpPr>
          <p:cNvPr id="8"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19</a:t>
            </a:fld>
            <a:endParaRPr lang="en-US" sz="1000" dirty="0"/>
          </a:p>
        </p:txBody>
      </p:sp>
      <p:sp>
        <p:nvSpPr>
          <p:cNvPr id="3" name="Rechteck 2"/>
          <p:cNvSpPr/>
          <p:nvPr/>
        </p:nvSpPr>
        <p:spPr>
          <a:xfrm>
            <a:off x="177799" y="862107"/>
            <a:ext cx="8461375" cy="461665"/>
          </a:xfrm>
          <a:prstGeom prst="rect">
            <a:avLst/>
          </a:prstGeom>
        </p:spPr>
        <p:txBody>
          <a:bodyPr wrap="square">
            <a:spAutoFit/>
          </a:bodyPr>
          <a:lstStyle/>
          <a:p>
            <a:pPr lvl="0">
              <a:defRPr/>
            </a:pPr>
            <a:r>
              <a:rPr lang="de-CH" sz="2400" b="1" dirty="0">
                <a:solidFill>
                  <a:prstClr val="black"/>
                </a:solidFill>
              </a:rPr>
              <a:t>Vo SoPä Ressourcen </a:t>
            </a:r>
            <a:r>
              <a:rPr lang="de-CH" sz="2400" b="1" dirty="0" smtClean="0">
                <a:solidFill>
                  <a:prstClr val="black"/>
                </a:solidFill>
              </a:rPr>
              <a:t>integrative Sonderschulung InSo</a:t>
            </a:r>
            <a:endParaRPr lang="de-CH" sz="2400" b="1" dirty="0">
              <a:solidFill>
                <a:prstClr val="black"/>
              </a:solidFill>
            </a:endParaRPr>
          </a:p>
        </p:txBody>
      </p:sp>
    </p:spTree>
    <p:extLst>
      <p:ext uri="{BB962C8B-B14F-4D97-AF65-F5344CB8AC3E}">
        <p14:creationId xmlns:p14="http://schemas.microsoft.com/office/powerpoint/2010/main" val="267256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177801" y="919593"/>
            <a:ext cx="8785224" cy="740912"/>
          </a:xfrm>
          <a:prstGeom prst="rect">
            <a:avLst/>
          </a:prstGeom>
        </p:spPr>
        <p:txBody>
          <a:bodyPr vert="horz" lIns="0" tIns="0" rIns="0" bIns="0" rtlCol="0" anchor="b" anchorCtr="0">
            <a:noAutofit/>
          </a:bodyPr>
          <a:lst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a:lstStyle>
          <a:p>
            <a:r>
              <a:rPr lang="de-CH" dirty="0">
                <a:solidFill>
                  <a:schemeClr val="tx1"/>
                </a:solidFill>
              </a:rPr>
              <a:t>Amt für Volksschulen</a:t>
            </a:r>
          </a:p>
          <a:p>
            <a:r>
              <a:rPr lang="de-CH" dirty="0">
                <a:solidFill>
                  <a:schemeClr val="tx1"/>
                </a:solidFill>
              </a:rPr>
              <a:t>Abteilung Sonderpädagogik</a:t>
            </a:r>
          </a:p>
        </p:txBody>
      </p:sp>
      <p:sp>
        <p:nvSpPr>
          <p:cNvPr id="3" name="Rechteck 2"/>
          <p:cNvSpPr/>
          <p:nvPr/>
        </p:nvSpPr>
        <p:spPr>
          <a:xfrm>
            <a:off x="330199" y="2100302"/>
            <a:ext cx="3733799" cy="400110"/>
          </a:xfrm>
          <a:prstGeom prst="rect">
            <a:avLst/>
          </a:prstGeom>
        </p:spPr>
        <p:txBody>
          <a:bodyPr wrap="square">
            <a:spAutoFit/>
          </a:bodyPr>
          <a:lstStyle/>
          <a:p>
            <a:r>
              <a:rPr lang="de-CH" sz="2000" dirty="0"/>
              <a:t>bksd.sonderpaedagogik@bl.ch</a:t>
            </a:r>
          </a:p>
        </p:txBody>
      </p:sp>
      <p:sp>
        <p:nvSpPr>
          <p:cNvPr id="6"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2</a:t>
            </a:fld>
            <a:endParaRPr lang="en-US" sz="1000" dirty="0"/>
          </a:p>
        </p:txBody>
      </p:sp>
      <p:graphicFrame>
        <p:nvGraphicFramePr>
          <p:cNvPr id="7" name="Tabelle 6"/>
          <p:cNvGraphicFramePr>
            <a:graphicFrameLocks noGrp="1"/>
          </p:cNvGraphicFramePr>
          <p:nvPr>
            <p:extLst/>
          </p:nvPr>
        </p:nvGraphicFramePr>
        <p:xfrm>
          <a:off x="330200" y="3224292"/>
          <a:ext cx="8632824" cy="1188720"/>
        </p:xfrm>
        <a:graphic>
          <a:graphicData uri="http://schemas.openxmlformats.org/drawingml/2006/table">
            <a:tbl>
              <a:tblPr/>
              <a:tblGrid>
                <a:gridCol w="2877608">
                  <a:extLst>
                    <a:ext uri="{9D8B030D-6E8A-4147-A177-3AD203B41FA5}">
                      <a16:colId xmlns:a16="http://schemas.microsoft.com/office/drawing/2014/main" val="20000"/>
                    </a:ext>
                  </a:extLst>
                </a:gridCol>
                <a:gridCol w="2877608">
                  <a:extLst>
                    <a:ext uri="{9D8B030D-6E8A-4147-A177-3AD203B41FA5}">
                      <a16:colId xmlns:a16="http://schemas.microsoft.com/office/drawing/2014/main" val="20001"/>
                    </a:ext>
                  </a:extLst>
                </a:gridCol>
                <a:gridCol w="2877608">
                  <a:extLst>
                    <a:ext uri="{9D8B030D-6E8A-4147-A177-3AD203B41FA5}">
                      <a16:colId xmlns:a16="http://schemas.microsoft.com/office/drawing/2014/main" val="20002"/>
                    </a:ext>
                  </a:extLst>
                </a:gridCol>
              </a:tblGrid>
              <a:tr h="0">
                <a:tc>
                  <a:txBody>
                    <a:bodyPr/>
                    <a:lstStyle/>
                    <a:p>
                      <a:pPr rtl="0"/>
                      <a:r>
                        <a:rPr lang="de-CH" sz="2000" i="1" dirty="0"/>
                        <a:t>Leiterin </a:t>
                      </a:r>
                      <a:endParaRPr lang="de-CH" sz="2000" dirty="0"/>
                    </a:p>
                  </a:txBody>
                  <a:tcPr anchor="ctr">
                    <a:lnL>
                      <a:noFill/>
                    </a:lnL>
                    <a:lnR>
                      <a:noFill/>
                    </a:lnR>
                    <a:lnT>
                      <a:noFill/>
                    </a:lnT>
                    <a:lnB>
                      <a:noFill/>
                    </a:lnB>
                  </a:tcPr>
                </a:tc>
                <a:tc>
                  <a:txBody>
                    <a:bodyPr/>
                    <a:lstStyle/>
                    <a:p>
                      <a:pPr rtl="0"/>
                      <a:r>
                        <a:rPr lang="de-CH" sz="2000"/>
                        <a:t>Stöckli-Bitterli Marianne</a:t>
                      </a:r>
                    </a:p>
                  </a:txBody>
                  <a:tcPr anchor="ctr">
                    <a:lnL>
                      <a:noFill/>
                    </a:lnL>
                    <a:lnR>
                      <a:noFill/>
                    </a:lnR>
                    <a:lnT>
                      <a:noFill/>
                    </a:lnT>
                    <a:lnB>
                      <a:noFill/>
                    </a:lnB>
                  </a:tcPr>
                </a:tc>
                <a:tc>
                  <a:txBody>
                    <a:bodyPr/>
                    <a:lstStyle/>
                    <a:p>
                      <a:pPr algn="r" rtl="0"/>
                      <a:r>
                        <a:rPr lang="de-CH" sz="2000"/>
                        <a:t>061 552 59 75</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rtl="0"/>
                      <a:endParaRPr lang="de-CH" sz="2000" dirty="0"/>
                    </a:p>
                  </a:txBody>
                  <a:tcPr anchor="ctr">
                    <a:lnL>
                      <a:noFill/>
                    </a:lnL>
                    <a:lnR>
                      <a:noFill/>
                    </a:lnR>
                    <a:lnT>
                      <a:noFill/>
                    </a:lnT>
                    <a:lnB>
                      <a:noFill/>
                    </a:lnB>
                  </a:tcPr>
                </a:tc>
                <a:tc>
                  <a:txBody>
                    <a:bodyPr/>
                    <a:lstStyle/>
                    <a:p>
                      <a:pPr rtl="0"/>
                      <a:r>
                        <a:rPr lang="de-CH" sz="2000" dirty="0"/>
                        <a:t>Oppliger Monika</a:t>
                      </a:r>
                    </a:p>
                  </a:txBody>
                  <a:tcPr anchor="ctr">
                    <a:lnL>
                      <a:noFill/>
                    </a:lnL>
                    <a:lnR>
                      <a:noFill/>
                    </a:lnR>
                    <a:lnT>
                      <a:noFill/>
                    </a:lnT>
                    <a:lnB>
                      <a:noFill/>
                    </a:lnB>
                  </a:tcPr>
                </a:tc>
                <a:tc>
                  <a:txBody>
                    <a:bodyPr/>
                    <a:lstStyle/>
                    <a:p>
                      <a:pPr algn="r" rtl="0"/>
                      <a:r>
                        <a:rPr lang="de-CH" sz="2000"/>
                        <a:t>061 552 75 54</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rtl="0"/>
                      <a:endParaRPr lang="de-CH" sz="2000" dirty="0"/>
                    </a:p>
                  </a:txBody>
                  <a:tcPr anchor="ctr">
                    <a:lnL>
                      <a:noFill/>
                    </a:lnL>
                    <a:lnR>
                      <a:noFill/>
                    </a:lnR>
                    <a:lnT>
                      <a:noFill/>
                    </a:lnT>
                    <a:lnB>
                      <a:noFill/>
                    </a:lnB>
                  </a:tcPr>
                </a:tc>
                <a:tc>
                  <a:txBody>
                    <a:bodyPr/>
                    <a:lstStyle/>
                    <a:p>
                      <a:pPr rtl="0"/>
                      <a:r>
                        <a:rPr lang="de-CH" sz="2000" dirty="0"/>
                        <a:t>Schäfer Andrea</a:t>
                      </a:r>
                    </a:p>
                  </a:txBody>
                  <a:tcPr anchor="ctr">
                    <a:lnL>
                      <a:noFill/>
                    </a:lnL>
                    <a:lnR>
                      <a:noFill/>
                    </a:lnR>
                    <a:lnT>
                      <a:noFill/>
                    </a:lnT>
                    <a:lnB>
                      <a:noFill/>
                    </a:lnB>
                  </a:tcPr>
                </a:tc>
                <a:tc>
                  <a:txBody>
                    <a:bodyPr/>
                    <a:lstStyle/>
                    <a:p>
                      <a:pPr algn="r" rtl="0"/>
                      <a:r>
                        <a:rPr lang="de-CH" sz="2000" dirty="0"/>
                        <a:t>061 552 62 15</a:t>
                      </a:r>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8" name="Tabelle 7"/>
          <p:cNvGraphicFramePr>
            <a:graphicFrameLocks noGrp="1"/>
          </p:cNvGraphicFramePr>
          <p:nvPr>
            <p:extLst/>
          </p:nvPr>
        </p:nvGraphicFramePr>
        <p:xfrm>
          <a:off x="330198" y="4718367"/>
          <a:ext cx="8632824" cy="1188720"/>
        </p:xfrm>
        <a:graphic>
          <a:graphicData uri="http://schemas.openxmlformats.org/drawingml/2006/table">
            <a:tbl>
              <a:tblPr/>
              <a:tblGrid>
                <a:gridCol w="2877608">
                  <a:extLst>
                    <a:ext uri="{9D8B030D-6E8A-4147-A177-3AD203B41FA5}">
                      <a16:colId xmlns:a16="http://schemas.microsoft.com/office/drawing/2014/main" val="20000"/>
                    </a:ext>
                  </a:extLst>
                </a:gridCol>
                <a:gridCol w="2877608">
                  <a:extLst>
                    <a:ext uri="{9D8B030D-6E8A-4147-A177-3AD203B41FA5}">
                      <a16:colId xmlns:a16="http://schemas.microsoft.com/office/drawing/2014/main" val="20001"/>
                    </a:ext>
                  </a:extLst>
                </a:gridCol>
                <a:gridCol w="2877608">
                  <a:extLst>
                    <a:ext uri="{9D8B030D-6E8A-4147-A177-3AD203B41FA5}">
                      <a16:colId xmlns:a16="http://schemas.microsoft.com/office/drawing/2014/main" val="20002"/>
                    </a:ext>
                  </a:extLst>
                </a:gridCol>
              </a:tblGrid>
              <a:tr h="0">
                <a:tc>
                  <a:txBody>
                    <a:bodyPr/>
                    <a:lstStyle/>
                    <a:p>
                      <a:pPr rtl="0"/>
                      <a:r>
                        <a:rPr lang="de-CH" sz="2000" i="1" dirty="0"/>
                        <a:t>Sachbearbeitung</a:t>
                      </a:r>
                      <a:endParaRPr lang="de-CH" sz="2000" dirty="0"/>
                    </a:p>
                  </a:txBody>
                  <a:tcPr anchor="ctr">
                    <a:lnL>
                      <a:noFill/>
                    </a:lnL>
                    <a:lnR>
                      <a:noFill/>
                    </a:lnR>
                    <a:lnT>
                      <a:noFill/>
                    </a:lnT>
                    <a:lnB>
                      <a:noFill/>
                    </a:lnB>
                  </a:tcPr>
                </a:tc>
                <a:tc>
                  <a:txBody>
                    <a:bodyPr/>
                    <a:lstStyle/>
                    <a:p>
                      <a:pPr rtl="0"/>
                      <a:r>
                        <a:rPr lang="de-CH" sz="2000"/>
                        <a:t>Baumann Marlies</a:t>
                      </a:r>
                    </a:p>
                  </a:txBody>
                  <a:tcPr anchor="ctr">
                    <a:lnL>
                      <a:noFill/>
                    </a:lnL>
                    <a:lnR>
                      <a:noFill/>
                    </a:lnR>
                    <a:lnT>
                      <a:noFill/>
                    </a:lnT>
                    <a:lnB>
                      <a:noFill/>
                    </a:lnB>
                  </a:tcPr>
                </a:tc>
                <a:tc>
                  <a:txBody>
                    <a:bodyPr/>
                    <a:lstStyle/>
                    <a:p>
                      <a:pPr algn="r" rtl="0"/>
                      <a:r>
                        <a:rPr lang="de-CH" sz="2000"/>
                        <a:t>061 552 59 40</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rtl="0"/>
                      <a:endParaRPr lang="de-CH" sz="2000" dirty="0"/>
                    </a:p>
                  </a:txBody>
                  <a:tcPr anchor="ctr">
                    <a:lnL>
                      <a:noFill/>
                    </a:lnL>
                    <a:lnR>
                      <a:noFill/>
                    </a:lnR>
                    <a:lnT>
                      <a:noFill/>
                    </a:lnT>
                    <a:lnB>
                      <a:noFill/>
                    </a:lnB>
                  </a:tcPr>
                </a:tc>
                <a:tc>
                  <a:txBody>
                    <a:bodyPr/>
                    <a:lstStyle/>
                    <a:p>
                      <a:pPr rtl="0"/>
                      <a:r>
                        <a:rPr lang="de-CH" sz="2000" dirty="0" smtClean="0"/>
                        <a:t>Gitzi Lorenz</a:t>
                      </a:r>
                      <a:endParaRPr lang="de-CH" sz="2000" dirty="0"/>
                    </a:p>
                  </a:txBody>
                  <a:tcPr anchor="ctr">
                    <a:lnL>
                      <a:noFill/>
                    </a:lnL>
                    <a:lnR>
                      <a:noFill/>
                    </a:lnR>
                    <a:lnT>
                      <a:noFill/>
                    </a:lnT>
                    <a:lnB>
                      <a:noFill/>
                    </a:lnB>
                  </a:tcPr>
                </a:tc>
                <a:tc>
                  <a:txBody>
                    <a:bodyPr/>
                    <a:lstStyle/>
                    <a:p>
                      <a:pPr algn="r" rtl="0"/>
                      <a:r>
                        <a:rPr lang="de-CH" sz="2000" dirty="0"/>
                        <a:t>061 552 59 </a:t>
                      </a:r>
                      <a:r>
                        <a:rPr lang="de-CH" sz="2000" dirty="0" smtClean="0"/>
                        <a:t>79</a:t>
                      </a:r>
                      <a:endParaRPr lang="de-CH" sz="2000"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rtl="0"/>
                      <a:endParaRPr lang="de-CH" sz="2000" dirty="0"/>
                    </a:p>
                  </a:txBody>
                  <a:tcPr anchor="ctr">
                    <a:lnL>
                      <a:noFill/>
                    </a:lnL>
                    <a:lnR>
                      <a:noFill/>
                    </a:lnR>
                    <a:lnT>
                      <a:noFill/>
                    </a:lnT>
                    <a:lnB>
                      <a:noFill/>
                    </a:lnB>
                  </a:tcPr>
                </a:tc>
                <a:tc>
                  <a:txBody>
                    <a:bodyPr/>
                    <a:lstStyle/>
                    <a:p>
                      <a:pPr rtl="0"/>
                      <a:r>
                        <a:rPr lang="de-CH" sz="2000" dirty="0" smtClean="0"/>
                        <a:t>Mangold Sonja</a:t>
                      </a:r>
                      <a:endParaRPr lang="de-CH" sz="2000" dirty="0"/>
                    </a:p>
                  </a:txBody>
                  <a:tcPr anchor="ctr">
                    <a:lnL>
                      <a:noFill/>
                    </a:lnL>
                    <a:lnR>
                      <a:noFill/>
                    </a:lnR>
                    <a:lnT>
                      <a:noFill/>
                    </a:lnT>
                    <a:lnB>
                      <a:noFill/>
                    </a:lnB>
                  </a:tcPr>
                </a:tc>
                <a:tc>
                  <a:txBody>
                    <a:bodyPr/>
                    <a:lstStyle/>
                    <a:p>
                      <a:pPr algn="r" rtl="0"/>
                      <a:r>
                        <a:rPr lang="de-CH" sz="2000" dirty="0"/>
                        <a:t>061 552 </a:t>
                      </a:r>
                      <a:r>
                        <a:rPr lang="de-CH" sz="2000" dirty="0" smtClean="0"/>
                        <a:t>59 69</a:t>
                      </a:r>
                      <a:endParaRPr lang="de-CH" sz="2000" dirty="0"/>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532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srgbClr val="5559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555959"/>
              </a:solidFill>
              <a:effectLst/>
              <a:uLnTx/>
              <a:uFillTx/>
              <a:latin typeface="Arial"/>
              <a:ea typeface="+mn-ea"/>
              <a:cs typeface="+mn-cs"/>
            </a:endParaRPr>
          </a:p>
        </p:txBody>
      </p:sp>
      <p:sp>
        <p:nvSpPr>
          <p:cNvPr id="7" name="Textfeld 6"/>
          <p:cNvSpPr txBox="1"/>
          <p:nvPr/>
        </p:nvSpPr>
        <p:spPr>
          <a:xfrm>
            <a:off x="177800" y="843565"/>
            <a:ext cx="84924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a:ea typeface="+mn-ea"/>
                <a:cs typeface="+mn-cs"/>
              </a:rPr>
              <a:t>WB Schulleitungen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a:ea typeface="+mn-ea"/>
                <a:cs typeface="+mn-cs"/>
              </a:rPr>
              <a:t>Ressourcen und Organisation neu denken, mitgestalten und umsetzen</a:t>
            </a:r>
            <a:endParaRPr kumimoji="0" lang="de-CH"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feld 17"/>
          <p:cNvSpPr txBox="1"/>
          <p:nvPr/>
        </p:nvSpPr>
        <p:spPr>
          <a:xfrm>
            <a:off x="5412760" y="4021032"/>
            <a:ext cx="3479720" cy="707886"/>
          </a:xfrm>
          <a:prstGeom prst="rect">
            <a:avLst/>
          </a:prstGeom>
          <a:noFill/>
          <a:ln w="28575">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Austauschforen AVS/SL</a:t>
            </a:r>
          </a:p>
          <a:p>
            <a:pPr marL="0" marR="0" lvl="0" indent="0" algn="l" defTabSz="457200" rtl="0" eaLnBrk="1" fontAlgn="auto" latinLnBrk="0" hangingPunct="1">
              <a:lnSpc>
                <a:spcPct val="100000"/>
              </a:lnSpc>
              <a:spcBef>
                <a:spcPts val="0"/>
              </a:spcBef>
              <a:spcAft>
                <a:spcPts val="0"/>
              </a:spcAft>
              <a:buClrTx/>
              <a:buSzTx/>
              <a:buFontTx/>
              <a:buNone/>
              <a:tabLst/>
              <a:defRPr/>
            </a:pPr>
            <a:r>
              <a:rPr lang="de-CH" sz="2000" dirty="0" smtClean="0">
                <a:solidFill>
                  <a:prstClr val="black"/>
                </a:solidFill>
                <a:latin typeface="Arial"/>
              </a:rPr>
              <a:t>November / Dezember 2020</a:t>
            </a:r>
            <a:endParaRPr kumimoji="0" lang="de-CH"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feld 21"/>
          <p:cNvSpPr txBox="1"/>
          <p:nvPr/>
        </p:nvSpPr>
        <p:spPr>
          <a:xfrm>
            <a:off x="177800" y="2297484"/>
            <a:ext cx="3981553"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prstClr val="black"/>
                </a:solidFill>
                <a:effectLst/>
                <a:uLnTx/>
                <a:uFillTx/>
                <a:latin typeface="Arial"/>
                <a:ea typeface="+mn-ea"/>
                <a:cs typeface="+mn-cs"/>
              </a:rPr>
              <a:t>Heterogenität / Normalität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rPr>
              <a:t>Lesart BildG / VO / Konzepte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prstClr val="black"/>
                </a:solidFill>
                <a:effectLst/>
                <a:uLnTx/>
                <a:uFillTx/>
                <a:latin typeface="Arial"/>
                <a:ea typeface="+mn-ea"/>
                <a:cs typeface="+mn-cs"/>
              </a:rPr>
              <a:t>Ressourcenpool = Personalpool</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Zusammenarbeit im Team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Funktionen, Zuständigkeiten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Übertritt / Schnittstelle KG/PS/Sek</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Übergabegespräche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Info und Datenweitergabe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de-CH" sz="18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Beurteilung / Zeugnisse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prstClr val="black"/>
                </a:solidFill>
                <a:effectLst/>
                <a:uLnTx/>
                <a:uFillTx/>
                <a:latin typeface="Arial"/>
                <a:ea typeface="+mn-ea"/>
                <a:cs typeface="+mn-cs"/>
                <a:sym typeface="Wingdings" panose="05000000000000000000" pitchFamily="2" charset="2"/>
              </a:rPr>
              <a:t>Kooperation SL / SPD / AVS / </a:t>
            </a:r>
            <a:r>
              <a:rPr kumimoji="0" lang="de-CH" sz="3600" b="1" i="0" u="none" strike="noStrike" kern="1200" cap="none" spc="0" normalizeH="0" baseline="0" noProof="0" dirty="0" smtClean="0">
                <a:ln>
                  <a:noFill/>
                </a:ln>
                <a:solidFill>
                  <a:srgbClr val="FF0000"/>
                </a:solidFill>
                <a:effectLst/>
                <a:uLnTx/>
                <a:uFillTx/>
                <a:latin typeface="Arial"/>
                <a:ea typeface="+mn-ea"/>
                <a:cs typeface="+mn-cs"/>
                <a:sym typeface="Wingdings" panose="05000000000000000000" pitchFamily="2" charset="2"/>
              </a:rPr>
              <a:t>!!!</a:t>
            </a:r>
            <a:endParaRPr kumimoji="0" lang="de-CH" sz="36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51196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7504" y="836712"/>
            <a:ext cx="831532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smtClean="0">
                <a:ln>
                  <a:noFill/>
                </a:ln>
                <a:solidFill>
                  <a:prstClr val="black"/>
                </a:solidFill>
                <a:effectLst/>
                <a:uLnTx/>
                <a:uFillTx/>
                <a:latin typeface="Arial"/>
                <a:ea typeface="+mn-ea"/>
                <a:cs typeface="+mn-cs"/>
              </a:rPr>
              <a:t>WB Fachteams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a:ln>
                  <a:noFill/>
                </a:ln>
                <a:solidFill>
                  <a:prstClr val="black"/>
                </a:solidFill>
                <a:effectLst/>
                <a:uLnTx/>
                <a:uFillTx/>
                <a:latin typeface="Arial"/>
                <a:ea typeface="+mn-ea"/>
                <a:cs typeface="+mn-cs"/>
              </a:rPr>
              <a:t>Ressourcen und Organisation neu denken, mitgestalten und umsetzen</a:t>
            </a:r>
            <a:endParaRPr kumimoji="0" lang="de-CH"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feld 2"/>
          <p:cNvSpPr txBox="1"/>
          <p:nvPr/>
        </p:nvSpPr>
        <p:spPr>
          <a:xfrm>
            <a:off x="152653" y="2454145"/>
            <a:ext cx="879733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Netzwerk 1: Bildungsqualität in der Volksschule stärken – Angebote der Speziellen Förderung und der </a:t>
            </a:r>
            <a:r>
              <a:rPr kumimoji="0" lang="de-CH" sz="1800" b="0" i="0" u="none" strike="noStrike" kern="1200" cap="none" spc="0" normalizeH="0" baseline="0" noProof="0" dirty="0" smtClean="0">
                <a:ln>
                  <a:noFill/>
                </a:ln>
                <a:solidFill>
                  <a:prstClr val="black"/>
                </a:solidFill>
                <a:effectLst/>
                <a:uLnTx/>
                <a:uFillTx/>
                <a:latin typeface="Arial"/>
                <a:ea typeface="+mn-ea"/>
                <a:cs typeface="+mn-cs"/>
              </a:rPr>
              <a:t>Sonderschulung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rPr>
              <a:t>Netzwerk </a:t>
            </a:r>
            <a:r>
              <a:rPr kumimoji="0" lang="de-CH" sz="1800" b="0" i="0" u="none" strike="noStrike" kern="1200" cap="none" spc="0" normalizeH="0" baseline="0" noProof="0" dirty="0">
                <a:ln>
                  <a:noFill/>
                </a:ln>
                <a:solidFill>
                  <a:prstClr val="black"/>
                </a:solidFill>
                <a:effectLst/>
                <a:uLnTx/>
                <a:uFillTx/>
                <a:latin typeface="Arial"/>
                <a:ea typeface="+mn-ea"/>
                <a:cs typeface="+mn-cs"/>
              </a:rPr>
              <a:t>2:</a:t>
            </a:r>
            <a:r>
              <a:rPr kumimoji="0" lang="de-CH" sz="1800" b="1" i="0" u="none" strike="noStrike" kern="1200" cap="none" spc="0" normalizeH="0" baseline="0" noProof="0" dirty="0">
                <a:ln>
                  <a:noFill/>
                </a:ln>
                <a:solidFill>
                  <a:prstClr val="black"/>
                </a:solidFill>
                <a:effectLst/>
                <a:uLnTx/>
                <a:uFillTx/>
                <a:latin typeface="Arial"/>
                <a:ea typeface="+mn-ea"/>
                <a:cs typeface="+mn-cs"/>
              </a:rPr>
              <a:t> </a:t>
            </a:r>
            <a:r>
              <a:rPr kumimoji="0" lang="de-CH" sz="1800" b="0" i="0" u="none" strike="noStrike" kern="1200" cap="none" spc="0" normalizeH="0" baseline="0" noProof="0" dirty="0">
                <a:ln>
                  <a:noFill/>
                </a:ln>
                <a:solidFill>
                  <a:prstClr val="black"/>
                </a:solidFill>
                <a:effectLst/>
                <a:uLnTx/>
                <a:uFillTx/>
                <a:latin typeface="Arial"/>
                <a:ea typeface="+mn-ea"/>
                <a:cs typeface="+mn-cs"/>
              </a:rPr>
              <a:t>Förderdiagnostik und Förderplanung – Aufgaben, Instrumente, </a:t>
            </a:r>
            <a:r>
              <a:rPr kumimoji="0" lang="de-CH" sz="1800" b="0" i="0" u="none" strike="noStrike" kern="1200" cap="none" spc="0" normalizeH="0" baseline="0" noProof="0" dirty="0" smtClean="0">
                <a:ln>
                  <a:noFill/>
                </a:ln>
                <a:solidFill>
                  <a:prstClr val="black"/>
                </a:solidFill>
                <a:effectLst/>
                <a:uLnTx/>
                <a:uFillTx/>
                <a:latin typeface="Arial"/>
                <a:ea typeface="+mn-ea"/>
                <a:cs typeface="+mn-cs"/>
              </a:rPr>
              <a:t>Zusammenarbeit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rPr>
              <a:t>Netzwerk </a:t>
            </a:r>
            <a:r>
              <a:rPr kumimoji="0" lang="de-CH" sz="1800" b="0" i="0" u="none" strike="noStrike" kern="1200" cap="none" spc="0" normalizeH="0" baseline="0" noProof="0" dirty="0">
                <a:ln>
                  <a:noFill/>
                </a:ln>
                <a:solidFill>
                  <a:prstClr val="black"/>
                </a:solidFill>
                <a:effectLst/>
                <a:uLnTx/>
                <a:uFillTx/>
                <a:latin typeface="Arial"/>
                <a:ea typeface="+mn-ea"/>
                <a:cs typeface="+mn-cs"/>
              </a:rPr>
              <a:t>3:</a:t>
            </a:r>
            <a:r>
              <a:rPr kumimoji="0" lang="de-CH" sz="1800" b="1" i="0" u="none" strike="noStrike" kern="1200" cap="none" spc="0" normalizeH="0" baseline="0" noProof="0" dirty="0">
                <a:ln>
                  <a:noFill/>
                </a:ln>
                <a:solidFill>
                  <a:prstClr val="black"/>
                </a:solidFill>
                <a:effectLst/>
                <a:uLnTx/>
                <a:uFillTx/>
                <a:latin typeface="Arial"/>
                <a:ea typeface="+mn-ea"/>
                <a:cs typeface="+mn-cs"/>
              </a:rPr>
              <a:t> </a:t>
            </a:r>
            <a:r>
              <a:rPr kumimoji="0" lang="de-CH" sz="1800" b="0" i="0" u="none" strike="noStrike" kern="1200" cap="none" spc="0" normalizeH="0" baseline="0" noProof="0" dirty="0">
                <a:ln>
                  <a:noFill/>
                </a:ln>
                <a:solidFill>
                  <a:prstClr val="black"/>
                </a:solidFill>
                <a:effectLst/>
                <a:uLnTx/>
                <a:uFillTx/>
                <a:latin typeface="Arial"/>
                <a:ea typeface="+mn-ea"/>
                <a:cs typeface="+mn-cs"/>
              </a:rPr>
              <a:t>Lernerfassung und Beurteilung – Zeugnisse, Berichte, </a:t>
            </a:r>
            <a:r>
              <a:rPr kumimoji="0" lang="de-CH" sz="1800" b="0" i="0" u="none" strike="noStrike" kern="1200" cap="none" spc="0" normalizeH="0" baseline="0" noProof="0" dirty="0" smtClean="0">
                <a:ln>
                  <a:noFill/>
                </a:ln>
                <a:solidFill>
                  <a:prstClr val="black"/>
                </a:solidFill>
                <a:effectLst/>
                <a:uLnTx/>
                <a:uFillTx/>
                <a:latin typeface="Arial"/>
                <a:ea typeface="+mn-ea"/>
                <a:cs typeface="+mn-cs"/>
              </a:rPr>
              <a:t>Stufenübertritt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rPr>
              <a:t>Netzwerk </a:t>
            </a:r>
            <a:r>
              <a:rPr kumimoji="0" lang="de-CH" sz="1800" b="0" i="0" u="none" strike="noStrike" kern="1200" cap="none" spc="0" normalizeH="0" baseline="0" noProof="0" dirty="0">
                <a:ln>
                  <a:noFill/>
                </a:ln>
                <a:solidFill>
                  <a:prstClr val="black"/>
                </a:solidFill>
                <a:effectLst/>
                <a:uLnTx/>
                <a:uFillTx/>
                <a:latin typeface="Arial"/>
                <a:ea typeface="+mn-ea"/>
                <a:cs typeface="+mn-cs"/>
              </a:rPr>
              <a:t>4: Unterrichtsbezogene Zusammenarbeit und Arbeit im </a:t>
            </a:r>
            <a:r>
              <a:rPr kumimoji="0" lang="de-CH" sz="1800" b="0" i="0" u="none" strike="noStrike" kern="1200" cap="none" spc="0" normalizeH="0" baseline="0" noProof="0" dirty="0" smtClean="0">
                <a:ln>
                  <a:noFill/>
                </a:ln>
                <a:solidFill>
                  <a:prstClr val="black"/>
                </a:solidFill>
                <a:effectLst/>
                <a:uLnTx/>
                <a:uFillTx/>
                <a:latin typeface="Arial"/>
                <a:ea typeface="+mn-ea"/>
                <a:cs typeface="+mn-cs"/>
              </a:rPr>
              <a:t>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srgbClr val="00B050"/>
              </a:solidFill>
              <a:effectLst/>
              <a:uLnTx/>
              <a:uFillTx/>
              <a:latin typeface="Arial"/>
              <a:ea typeface="+mn-ea"/>
              <a:cs typeface="+mn-cs"/>
            </a:endParaRPr>
          </a:p>
        </p:txBody>
      </p:sp>
    </p:spTree>
    <p:extLst>
      <p:ext uri="{BB962C8B-B14F-4D97-AF65-F5344CB8AC3E}">
        <p14:creationId xmlns:p14="http://schemas.microsoft.com/office/powerpoint/2010/main" val="351074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2128" y="872562"/>
            <a:ext cx="8315325" cy="1200329"/>
          </a:xfrm>
          <a:prstGeom prst="rect">
            <a:avLst/>
          </a:prstGeom>
        </p:spPr>
        <p:txBody>
          <a:bodyPr wrap="square">
            <a:spAutoFit/>
          </a:bodyPr>
          <a:lstStyle/>
          <a:p>
            <a:r>
              <a:rPr lang="de-CH" sz="2400" b="1" dirty="0" smtClean="0"/>
              <a:t>WB Schulteams</a:t>
            </a:r>
          </a:p>
          <a:p>
            <a:r>
              <a:rPr lang="de-CH" sz="2400" b="1" dirty="0" smtClean="0"/>
              <a:t>Ressourcen </a:t>
            </a:r>
            <a:r>
              <a:rPr lang="de-CH" sz="2400" b="1" dirty="0"/>
              <a:t>und Organisation neu denken, mitgestalten und umsetzen</a:t>
            </a:r>
            <a:endParaRPr lang="de-CH" sz="2400" dirty="0"/>
          </a:p>
        </p:txBody>
      </p:sp>
      <p:sp>
        <p:nvSpPr>
          <p:cNvPr id="6" name="Textfeld 5"/>
          <p:cNvSpPr txBox="1"/>
          <p:nvPr/>
        </p:nvSpPr>
        <p:spPr>
          <a:xfrm>
            <a:off x="212282" y="2218704"/>
            <a:ext cx="7172325" cy="369332"/>
          </a:xfrm>
          <a:prstGeom prst="rect">
            <a:avLst/>
          </a:prstGeom>
          <a:noFill/>
          <a:ln w="28575">
            <a:solidFill>
              <a:srgbClr val="00B050"/>
            </a:solidFill>
          </a:ln>
        </p:spPr>
        <p:txBody>
          <a:bodyPr wrap="square" rtlCol="0">
            <a:spAutoFit/>
          </a:bodyPr>
          <a:lstStyle/>
          <a:p>
            <a:r>
              <a:rPr lang="de-CH" b="1" dirty="0" smtClean="0">
                <a:solidFill>
                  <a:prstClr val="black"/>
                </a:solidFill>
                <a:sym typeface="Wingdings" panose="05000000000000000000" pitchFamily="2" charset="2"/>
              </a:rPr>
              <a:t>Weiterbildungsmodule für Teams über Abt. SoPä abrufbar</a:t>
            </a:r>
            <a:endParaRPr lang="de-CH" b="1" dirty="0">
              <a:solidFill>
                <a:prstClr val="black"/>
              </a:solidFill>
              <a:sym typeface="Wingdings" panose="05000000000000000000" pitchFamily="2" charset="2"/>
            </a:endParaRPr>
          </a:p>
        </p:txBody>
      </p:sp>
      <p:pic>
        <p:nvPicPr>
          <p:cNvPr id="4" name="Grafik 3"/>
          <p:cNvPicPr>
            <a:picLocks noChangeAspect="1"/>
          </p:cNvPicPr>
          <p:nvPr/>
        </p:nvPicPr>
        <p:blipFill>
          <a:blip r:embed="rId2"/>
          <a:stretch>
            <a:fillRect/>
          </a:stretch>
        </p:blipFill>
        <p:spPr>
          <a:xfrm>
            <a:off x="428712" y="2884394"/>
            <a:ext cx="2609850" cy="1276350"/>
          </a:xfrm>
          <a:prstGeom prst="rect">
            <a:avLst/>
          </a:prstGeom>
        </p:spPr>
      </p:pic>
      <p:sp>
        <p:nvSpPr>
          <p:cNvPr id="7" name="Textfeld 6"/>
          <p:cNvSpPr txBox="1"/>
          <p:nvPr/>
        </p:nvSpPr>
        <p:spPr>
          <a:xfrm>
            <a:off x="191515" y="4619384"/>
            <a:ext cx="2436269" cy="923330"/>
          </a:xfrm>
          <a:prstGeom prst="rect">
            <a:avLst/>
          </a:prstGeom>
          <a:noFill/>
          <a:ln w="28575">
            <a:solidFill>
              <a:srgbClr val="00B050"/>
            </a:solidFill>
          </a:ln>
        </p:spPr>
        <p:txBody>
          <a:bodyPr wrap="square" rtlCol="0">
            <a:spAutoFit/>
          </a:bodyPr>
          <a:lstStyle/>
          <a:p>
            <a:r>
              <a:rPr lang="de-CH" b="1" dirty="0" smtClean="0"/>
              <a:t>Module 1</a:t>
            </a:r>
          </a:p>
          <a:p>
            <a:r>
              <a:rPr lang="de-CH" dirty="0" smtClean="0"/>
              <a:t>Förderdiagnostik und </a:t>
            </a:r>
          </a:p>
          <a:p>
            <a:r>
              <a:rPr lang="de-CH" dirty="0" smtClean="0"/>
              <a:t>Förderplanung </a:t>
            </a:r>
            <a:endParaRPr lang="de-CH" dirty="0"/>
          </a:p>
        </p:txBody>
      </p:sp>
      <p:sp>
        <p:nvSpPr>
          <p:cNvPr id="8" name="Textfeld 7"/>
          <p:cNvSpPr txBox="1"/>
          <p:nvPr/>
        </p:nvSpPr>
        <p:spPr>
          <a:xfrm flipH="1">
            <a:off x="3532659" y="3346855"/>
            <a:ext cx="3893818" cy="646331"/>
          </a:xfrm>
          <a:prstGeom prst="rect">
            <a:avLst/>
          </a:prstGeom>
          <a:noFill/>
        </p:spPr>
        <p:txBody>
          <a:bodyPr wrap="square" rtlCol="0">
            <a:spAutoFit/>
          </a:bodyPr>
          <a:lstStyle/>
          <a:p>
            <a:r>
              <a:rPr lang="de-CH" dirty="0"/>
              <a:t>Claudia Henrich, </a:t>
            </a:r>
            <a:r>
              <a:rPr lang="de-CH" dirty="0" err="1"/>
              <a:t>lic</a:t>
            </a:r>
            <a:r>
              <a:rPr lang="de-CH" dirty="0"/>
              <a:t>. phil.</a:t>
            </a:r>
          </a:p>
          <a:p>
            <a:r>
              <a:rPr lang="de-CH" dirty="0" smtClean="0"/>
              <a:t>Dozentin HfH Zürich</a:t>
            </a:r>
            <a:endParaRPr lang="de-CH" dirty="0"/>
          </a:p>
        </p:txBody>
      </p:sp>
      <p:sp>
        <p:nvSpPr>
          <p:cNvPr id="15" name="Textfeld 14"/>
          <p:cNvSpPr txBox="1"/>
          <p:nvPr/>
        </p:nvSpPr>
        <p:spPr>
          <a:xfrm>
            <a:off x="3209639" y="4585903"/>
            <a:ext cx="2436269" cy="923330"/>
          </a:xfrm>
          <a:prstGeom prst="rect">
            <a:avLst/>
          </a:prstGeom>
          <a:noFill/>
          <a:ln w="28575">
            <a:solidFill>
              <a:srgbClr val="00B050"/>
            </a:solidFill>
          </a:ln>
        </p:spPr>
        <p:txBody>
          <a:bodyPr wrap="square" rtlCol="0">
            <a:spAutoFit/>
          </a:bodyPr>
          <a:lstStyle/>
          <a:p>
            <a:r>
              <a:rPr lang="de-CH" b="1" dirty="0" smtClean="0"/>
              <a:t>Module 2</a:t>
            </a:r>
          </a:p>
          <a:p>
            <a:r>
              <a:rPr lang="de-CH" dirty="0" smtClean="0"/>
              <a:t>Kooperation und Zusammenarbeit </a:t>
            </a:r>
            <a:endParaRPr lang="de-CH" dirty="0"/>
          </a:p>
        </p:txBody>
      </p:sp>
      <p:sp>
        <p:nvSpPr>
          <p:cNvPr id="17" name="Textfeld 16"/>
          <p:cNvSpPr txBox="1"/>
          <p:nvPr/>
        </p:nvSpPr>
        <p:spPr>
          <a:xfrm>
            <a:off x="6227763" y="4548619"/>
            <a:ext cx="2436269" cy="923330"/>
          </a:xfrm>
          <a:prstGeom prst="rect">
            <a:avLst/>
          </a:prstGeom>
          <a:noFill/>
          <a:ln w="28575">
            <a:solidFill>
              <a:srgbClr val="00B050"/>
            </a:solidFill>
          </a:ln>
        </p:spPr>
        <p:txBody>
          <a:bodyPr wrap="square" rtlCol="0">
            <a:spAutoFit/>
          </a:bodyPr>
          <a:lstStyle/>
          <a:p>
            <a:r>
              <a:rPr lang="de-CH" b="1" dirty="0" smtClean="0"/>
              <a:t>Module 3</a:t>
            </a:r>
          </a:p>
          <a:p>
            <a:r>
              <a:rPr lang="de-CH" dirty="0" smtClean="0"/>
              <a:t>Themenvorgabe gemäss Team </a:t>
            </a:r>
            <a:endParaRPr lang="de-CH" dirty="0"/>
          </a:p>
        </p:txBody>
      </p:sp>
    </p:spTree>
    <p:extLst>
      <p:ext uri="{BB962C8B-B14F-4D97-AF65-F5344CB8AC3E}">
        <p14:creationId xmlns:p14="http://schemas.microsoft.com/office/powerpoint/2010/main" val="3478455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868869"/>
            <a:ext cx="831532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400" b="1" dirty="0" smtClean="0">
                <a:solidFill>
                  <a:prstClr val="black"/>
                </a:solidFill>
                <a:latin typeface="Arial"/>
              </a:rPr>
              <a:t>Sie haben Fragen?  </a:t>
            </a:r>
            <a:endParaRPr kumimoji="0" lang="de-CH" sz="24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Grafik 1"/>
          <p:cNvPicPr>
            <a:picLocks noChangeAspect="1"/>
          </p:cNvPicPr>
          <p:nvPr/>
        </p:nvPicPr>
        <p:blipFill rotWithShape="1">
          <a:blip r:embed="rId2"/>
          <a:srcRect l="19380"/>
          <a:stretch/>
        </p:blipFill>
        <p:spPr>
          <a:xfrm>
            <a:off x="3253384" y="1330534"/>
            <a:ext cx="2926158" cy="2308329"/>
          </a:xfrm>
          <a:prstGeom prst="rect">
            <a:avLst/>
          </a:prstGeom>
        </p:spPr>
      </p:pic>
      <p:sp>
        <p:nvSpPr>
          <p:cNvPr id="3" name="Textfeld 2"/>
          <p:cNvSpPr txBox="1"/>
          <p:nvPr/>
        </p:nvSpPr>
        <p:spPr>
          <a:xfrm>
            <a:off x="177800" y="4036422"/>
            <a:ext cx="8777912" cy="2246769"/>
          </a:xfrm>
          <a:prstGeom prst="rect">
            <a:avLst/>
          </a:prstGeom>
          <a:noFill/>
        </p:spPr>
        <p:txBody>
          <a:bodyPr wrap="square" rtlCol="0">
            <a:spAutoFit/>
          </a:bodyPr>
          <a:lstStyle/>
          <a:p>
            <a:r>
              <a:rPr lang="de-CH" sz="2000" dirty="0" smtClean="0"/>
              <a:t>Kontaktieren Sie die Abteilung Sonderpädagogik</a:t>
            </a:r>
          </a:p>
          <a:p>
            <a:r>
              <a:rPr lang="nb-NO" sz="2000" dirty="0" smtClean="0"/>
              <a:t>Telefon </a:t>
            </a:r>
            <a:r>
              <a:rPr lang="nb-NO" sz="2000" dirty="0"/>
              <a:t>061 552 50 </a:t>
            </a:r>
            <a:r>
              <a:rPr lang="nb-NO" sz="2000" dirty="0" smtClean="0"/>
              <a:t>98</a:t>
            </a:r>
          </a:p>
          <a:p>
            <a:r>
              <a:rPr lang="de-CH" sz="2000" dirty="0">
                <a:hlinkClick r:id="rId3"/>
              </a:rPr>
              <a:t>bksd.sonderpaedagogik@bl.ch</a:t>
            </a:r>
            <a:r>
              <a:rPr lang="de-CH" sz="2000" dirty="0"/>
              <a:t> </a:t>
            </a:r>
            <a:endParaRPr lang="de-CH" sz="2000" dirty="0" smtClean="0"/>
          </a:p>
          <a:p>
            <a:endParaRPr lang="de-CH" sz="2000" dirty="0" smtClean="0"/>
          </a:p>
          <a:p>
            <a:r>
              <a:rPr lang="de-CH" sz="2000" dirty="0" smtClean="0"/>
              <a:t>Informieren Sie sich über unsere Homepage</a:t>
            </a:r>
          </a:p>
          <a:p>
            <a:r>
              <a:rPr lang="de-CH" sz="2000" dirty="0">
                <a:hlinkClick r:id="rId4"/>
              </a:rPr>
              <a:t>Bildungsqualität in der Volksschule stärken – Angebote der Speziellen Förderung und der Sonderschulung</a:t>
            </a:r>
            <a:endParaRPr lang="de-CH" sz="2000" dirty="0"/>
          </a:p>
        </p:txBody>
      </p:sp>
    </p:spTree>
    <p:extLst>
      <p:ext uri="{BB962C8B-B14F-4D97-AF65-F5344CB8AC3E}">
        <p14:creationId xmlns:p14="http://schemas.microsoft.com/office/powerpoint/2010/main" val="398527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7801" y="789811"/>
            <a:ext cx="8785224" cy="740912"/>
          </a:xfrm>
        </p:spPr>
        <p:txBody>
          <a:bodyPr/>
          <a:lstStyle/>
          <a:p>
            <a:r>
              <a:rPr lang="de-CH" dirty="0" smtClean="0"/>
              <a:t>Überblick</a:t>
            </a:r>
            <a:br>
              <a:rPr lang="de-CH" dirty="0" smtClean="0"/>
            </a:br>
            <a:endParaRPr lang="de-CH" dirty="0"/>
          </a:p>
        </p:txBody>
      </p:sp>
      <p:sp>
        <p:nvSpPr>
          <p:cNvPr id="4" name="Textplatzhalter 3"/>
          <p:cNvSpPr>
            <a:spLocks noGrp="1"/>
          </p:cNvSpPr>
          <p:nvPr>
            <p:ph type="body" sz="quarter" idx="14"/>
          </p:nvPr>
        </p:nvSpPr>
        <p:spPr>
          <a:xfrm>
            <a:off x="234507" y="1600643"/>
            <a:ext cx="8966199" cy="4714875"/>
          </a:xfrm>
        </p:spPr>
        <p:txBody>
          <a:bodyPr>
            <a:noAutofit/>
          </a:bodyPr>
          <a:lstStyle/>
          <a:p>
            <a:pPr marL="0" indent="0">
              <a:buNone/>
            </a:pPr>
            <a:endParaRPr lang="de-CH" sz="2000" b="1" dirty="0" smtClean="0"/>
          </a:p>
          <a:p>
            <a:pPr lvl="1"/>
            <a:r>
              <a:rPr lang="de-CH" sz="2000" dirty="0" smtClean="0"/>
              <a:t>Gesetzliche Grundlagen</a:t>
            </a:r>
          </a:p>
          <a:p>
            <a:pPr lvl="1"/>
            <a:r>
              <a:rPr lang="de-CH" sz="2000" dirty="0" smtClean="0"/>
              <a:t>Schülerinnen und Schüler mit besonderem Bildungsbedarf</a:t>
            </a:r>
          </a:p>
          <a:p>
            <a:pPr lvl="1"/>
            <a:r>
              <a:rPr lang="de-CH" sz="2000" dirty="0" smtClean="0"/>
              <a:t>Angebote der Speziellen Förderung und der Sonderschulung</a:t>
            </a:r>
          </a:p>
          <a:p>
            <a:pPr lvl="1"/>
            <a:r>
              <a:rPr lang="de-CH" sz="2000" dirty="0" smtClean="0"/>
              <a:t>Pädagogisch-therapeutische Angebote</a:t>
            </a:r>
          </a:p>
          <a:p>
            <a:pPr lvl="1"/>
            <a:r>
              <a:rPr lang="de-CH" sz="2000" dirty="0" smtClean="0"/>
              <a:t>Ressourcen / Lektionen-Pool </a:t>
            </a:r>
          </a:p>
          <a:p>
            <a:pPr lvl="1"/>
            <a:r>
              <a:rPr lang="de-CH" sz="2000" dirty="0" smtClean="0"/>
              <a:t>Organisation</a:t>
            </a:r>
          </a:p>
          <a:p>
            <a:pPr lvl="1"/>
            <a:r>
              <a:rPr lang="de-CH" sz="2000" dirty="0" smtClean="0"/>
              <a:t>Weiterbildung und Information</a:t>
            </a:r>
          </a:p>
          <a:p>
            <a:pPr lvl="1"/>
            <a:endParaRPr lang="de-CH" sz="2000" dirty="0" smtClean="0"/>
          </a:p>
          <a:p>
            <a:endParaRPr lang="de-CH" sz="2000" dirty="0" smtClean="0"/>
          </a:p>
          <a:p>
            <a:pPr lvl="5"/>
            <a:endParaRPr lang="de-CH" sz="1500" dirty="0" smtClean="0"/>
          </a:p>
        </p:txBody>
      </p:sp>
      <p:sp>
        <p:nvSpPr>
          <p:cNvPr id="5" name="Foliennummernplatzhalter 1"/>
          <p:cNvSpPr txBox="1">
            <a:spLocks/>
          </p:cNvSpPr>
          <p:nvPr/>
        </p:nvSpPr>
        <p:spPr>
          <a:xfrm>
            <a:off x="330200" y="3388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3</a:t>
            </a:fld>
            <a:endParaRPr lang="en-US" sz="1000" dirty="0"/>
          </a:p>
        </p:txBody>
      </p:sp>
    </p:spTree>
    <p:extLst>
      <p:ext uri="{BB962C8B-B14F-4D97-AF65-F5344CB8AC3E}">
        <p14:creationId xmlns:p14="http://schemas.microsoft.com/office/powerpoint/2010/main" val="211176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2"/>
          <p:cNvSpPr>
            <a:spLocks noGrp="1"/>
          </p:cNvSpPr>
          <p:nvPr>
            <p:ph idx="1"/>
          </p:nvPr>
        </p:nvSpPr>
        <p:spPr>
          <a:xfrm>
            <a:off x="177799" y="2669819"/>
            <a:ext cx="8966198" cy="3282923"/>
          </a:xfrm>
        </p:spPr>
        <p:txBody>
          <a:bodyPr>
            <a:normAutofit fontScale="25000" lnSpcReduction="20000"/>
          </a:bodyPr>
          <a:lstStyle/>
          <a:p>
            <a:pPr marL="0" indent="0">
              <a:buFontTx/>
              <a:buNone/>
              <a:defRPr/>
            </a:pPr>
            <a:r>
              <a:rPr lang="de-CH" altLang="de-DE" sz="8000" dirty="0" smtClean="0"/>
              <a:t>Beitritt Sonderpädagogikkonkordat / Volksabstimmung im September 2010</a:t>
            </a:r>
          </a:p>
          <a:p>
            <a:pPr marL="0" indent="0">
              <a:buFontTx/>
              <a:buNone/>
              <a:defRPr/>
            </a:pPr>
            <a:endParaRPr lang="de-CH" altLang="de-DE" sz="8000" dirty="0"/>
          </a:p>
          <a:p>
            <a:pPr marL="0" indent="0">
              <a:buFontTx/>
              <a:buNone/>
              <a:defRPr/>
            </a:pPr>
            <a:endParaRPr lang="de-CH" altLang="de-DE" sz="8000" dirty="0" smtClean="0"/>
          </a:p>
          <a:p>
            <a:pPr>
              <a:lnSpc>
                <a:spcPts val="2000"/>
              </a:lnSpc>
              <a:defRPr/>
            </a:pPr>
            <a:r>
              <a:rPr lang="de-CH" altLang="de-DE" sz="8000" dirty="0" smtClean="0"/>
              <a:t>Vorzugsweise integrative Schulung</a:t>
            </a:r>
          </a:p>
          <a:p>
            <a:pPr>
              <a:lnSpc>
                <a:spcPts val="2000"/>
              </a:lnSpc>
              <a:defRPr/>
            </a:pPr>
            <a:r>
              <a:rPr lang="de-CH" altLang="de-DE" sz="8000" dirty="0" smtClean="0"/>
              <a:t>Beachtung des Wohles und der Entwicklungsmöglichkeit des Kindes oder  Jugendlichen</a:t>
            </a:r>
          </a:p>
          <a:p>
            <a:pPr>
              <a:lnSpc>
                <a:spcPts val="2000"/>
              </a:lnSpc>
              <a:tabLst>
                <a:tab pos="361950" algn="l"/>
              </a:tabLst>
              <a:defRPr/>
            </a:pPr>
            <a:r>
              <a:rPr lang="de-CH" altLang="de-DE" sz="8000" dirty="0" smtClean="0"/>
              <a:t>Berücksichtigung der Tragfähigkeit des schulischen Umfeldes und der Schulorganisation</a:t>
            </a:r>
            <a:endParaRPr lang="de-CH" altLang="de-DE" sz="1800" dirty="0" smtClean="0"/>
          </a:p>
          <a:p>
            <a:pPr marL="0" indent="0">
              <a:buFontTx/>
              <a:buNone/>
              <a:defRPr/>
            </a:pPr>
            <a:endParaRPr lang="de-CH" altLang="de-DE" sz="1800" dirty="0" smtClean="0"/>
          </a:p>
        </p:txBody>
      </p:sp>
      <p:sp>
        <p:nvSpPr>
          <p:cNvPr id="4099" name="Textfeld 4"/>
          <p:cNvSpPr txBox="1">
            <a:spLocks noChangeArrowheads="1"/>
          </p:cNvSpPr>
          <p:nvPr/>
        </p:nvSpPr>
        <p:spPr bwMode="auto">
          <a:xfrm>
            <a:off x="1387919" y="3172716"/>
            <a:ext cx="5905500" cy="400110"/>
          </a:xfrm>
          <a:prstGeom prst="rect">
            <a:avLst/>
          </a:prstGeom>
          <a:solidFill>
            <a:schemeClr val="accent1">
              <a:lumMod val="40000"/>
              <a:lumOff val="60000"/>
            </a:schemeClr>
          </a:solidFill>
          <a:ln>
            <a:noFill/>
          </a:ln>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ea typeface="ＭＳ Ｐゴシック" pitchFamily="34" charset="-128"/>
                <a:cs typeface="ＭＳ Ｐゴシック" pitchFamily="34" charset="-128"/>
              </a:defRPr>
            </a:lvl2pPr>
            <a:lvl3pPr marL="1143000" indent="-228600" algn="l" eaLnBrk="0" hangingPunct="0">
              <a:spcBef>
                <a:spcPct val="20000"/>
              </a:spcBef>
              <a:buChar char="•"/>
              <a:defRPr sz="2400">
                <a:solidFill>
                  <a:schemeClr val="tx1"/>
                </a:solidFill>
                <a:latin typeface="Arial" pitchFamily="34" charset="0"/>
                <a:ea typeface="ＭＳ Ｐゴシック" pitchFamily="34" charset="-128"/>
                <a:cs typeface="ＭＳ Ｐゴシック" pitchFamily="34" charset="-128"/>
              </a:defRPr>
            </a:lvl3pPr>
            <a:lvl4pPr marL="1600200" indent="-228600" algn="r" eaLnBrk="0" hangingPunct="0">
              <a:spcBef>
                <a:spcPct val="20000"/>
              </a:spcBef>
              <a:buChar char="–"/>
              <a:defRPr sz="900">
                <a:solidFill>
                  <a:srgbClr val="000000"/>
                </a:solidFill>
                <a:latin typeface="Times New Roman" pitchFamily="18" charset="0"/>
                <a:ea typeface="ＭＳ 明朝" pitchFamily="49" charset="-128"/>
                <a:cs typeface="Times New Roman" pitchFamily="18" charset="0"/>
              </a:defRPr>
            </a:lvl4pPr>
            <a:lvl5pPr marL="2057400" indent="-228600" algn="l" eaLnBrk="0" hangingPunct="0">
              <a:spcBef>
                <a:spcPct val="20000"/>
              </a:spcBef>
              <a:buChar char="»"/>
              <a:defRPr sz="2000">
                <a:solidFill>
                  <a:schemeClr val="tx1"/>
                </a:solidFill>
                <a:latin typeface="Arial" pitchFamily="34" charset="0"/>
                <a:ea typeface="ＭＳ 明朝" pitchFamily="49"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9pPr>
          </a:lstStyle>
          <a:p>
            <a:pPr algn="ctr" eaLnBrk="1" hangingPunct="1">
              <a:spcBef>
                <a:spcPct val="0"/>
              </a:spcBef>
              <a:buFontTx/>
              <a:buNone/>
            </a:pPr>
            <a:r>
              <a:rPr lang="de-CH" altLang="de-DE" sz="2000" dirty="0">
                <a:ea typeface="ＭＳ Ｐゴシック" pitchFamily="34" charset="-128"/>
              </a:rPr>
              <a:t>Integrationsartikel BildG § 5a</a:t>
            </a:r>
          </a:p>
        </p:txBody>
      </p:sp>
      <p:sp>
        <p:nvSpPr>
          <p:cNvPr id="5" name="Titel 2"/>
          <p:cNvSpPr>
            <a:spLocks noGrp="1"/>
          </p:cNvSpPr>
          <p:nvPr>
            <p:ph type="title"/>
          </p:nvPr>
        </p:nvSpPr>
        <p:spPr>
          <a:xfrm>
            <a:off x="177801" y="550746"/>
            <a:ext cx="8785224" cy="740912"/>
          </a:xfrm>
        </p:spPr>
        <p:txBody>
          <a:bodyPr/>
          <a:lstStyle/>
          <a:p>
            <a:r>
              <a:rPr lang="de-CH" dirty="0" smtClean="0">
                <a:solidFill>
                  <a:schemeClr val="tx1"/>
                </a:solidFill>
              </a:rPr>
              <a:t>Gesetzliche Grundlagen</a:t>
            </a:r>
            <a:endParaRPr lang="de-CH" dirty="0">
              <a:solidFill>
                <a:schemeClr val="tx1"/>
              </a:solidFill>
            </a:endParaRPr>
          </a:p>
        </p:txBody>
      </p:sp>
      <p:sp>
        <p:nvSpPr>
          <p:cNvPr id="6"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4</a:t>
            </a:fld>
            <a:endParaRPr lang="en-US" sz="1000" dirty="0"/>
          </a:p>
        </p:txBody>
      </p:sp>
      <p:sp>
        <p:nvSpPr>
          <p:cNvPr id="2" name="Textfeld 1"/>
          <p:cNvSpPr txBox="1"/>
          <p:nvPr/>
        </p:nvSpPr>
        <p:spPr>
          <a:xfrm>
            <a:off x="177799" y="5760252"/>
            <a:ext cx="9129232" cy="707886"/>
          </a:xfrm>
          <a:prstGeom prst="rect">
            <a:avLst/>
          </a:prstGeom>
          <a:noFill/>
        </p:spPr>
        <p:txBody>
          <a:bodyPr wrap="square" rtlCol="0">
            <a:spAutoFit/>
          </a:bodyPr>
          <a:lstStyle/>
          <a:p>
            <a:r>
              <a:rPr lang="de-CH" sz="2000" dirty="0"/>
              <a:t>Alle Kinder und Jugendlichen sind Schülerinnen und Schüler der Volksschule auch solche mit besonderem </a:t>
            </a:r>
            <a:r>
              <a:rPr lang="de-CH" sz="2000" dirty="0" smtClean="0"/>
              <a:t>Bildungsbedarf.</a:t>
            </a:r>
            <a:endParaRPr lang="de-CH" sz="2000" dirty="0"/>
          </a:p>
        </p:txBody>
      </p:sp>
      <p:sp>
        <p:nvSpPr>
          <p:cNvPr id="4" name="Textfeld 3"/>
          <p:cNvSpPr txBox="1"/>
          <p:nvPr/>
        </p:nvSpPr>
        <p:spPr>
          <a:xfrm>
            <a:off x="121094" y="1454318"/>
            <a:ext cx="7172325" cy="1015663"/>
          </a:xfrm>
          <a:prstGeom prst="rect">
            <a:avLst/>
          </a:prstGeom>
          <a:noFill/>
        </p:spPr>
        <p:txBody>
          <a:bodyPr wrap="square" rtlCol="0">
            <a:spAutoFit/>
          </a:bodyPr>
          <a:lstStyle/>
          <a:p>
            <a:r>
              <a:rPr lang="de-CH" sz="2000" dirty="0"/>
              <a:t>B</a:t>
            </a:r>
            <a:r>
              <a:rPr lang="de-CH" sz="2000" dirty="0" smtClean="0"/>
              <a:t>ildG </a:t>
            </a:r>
            <a:r>
              <a:rPr lang="de-CH" sz="2000" dirty="0"/>
              <a:t>(SGS 640)</a:t>
            </a:r>
          </a:p>
          <a:p>
            <a:r>
              <a:rPr lang="de-CH" sz="2000" dirty="0"/>
              <a:t>Vo SoPä (SGS 640.71)</a:t>
            </a:r>
          </a:p>
          <a:p>
            <a:r>
              <a:rPr lang="de-CH" sz="2000" dirty="0"/>
              <a:t>Vo schulische Laufbahn (SGS 640.21)</a:t>
            </a:r>
          </a:p>
        </p:txBody>
      </p:sp>
    </p:spTree>
    <p:extLst>
      <p:ext uri="{BB962C8B-B14F-4D97-AF65-F5344CB8AC3E}">
        <p14:creationId xmlns:p14="http://schemas.microsoft.com/office/powerpoint/2010/main" val="350548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551528"/>
            <a:ext cx="8785224" cy="740912"/>
          </a:xfrm>
        </p:spPr>
        <p:txBody>
          <a:bodyPr/>
          <a:lstStyle/>
          <a:p>
            <a:pPr>
              <a:lnSpc>
                <a:spcPct val="100000"/>
              </a:lnSpc>
              <a:spcBef>
                <a:spcPts val="0"/>
              </a:spcBef>
              <a:defRPr/>
            </a:pPr>
            <a:r>
              <a:rPr lang="de-CH" sz="2400" dirty="0" smtClean="0">
                <a:solidFill>
                  <a:prstClr val="black"/>
                </a:solidFill>
                <a:latin typeface="Arial"/>
                <a:ea typeface="+mn-ea"/>
                <a:cs typeface="+mn-cs"/>
              </a:rPr>
              <a:t>Schülerinnen und Schüler mit besonderem Bildungsbedarf </a:t>
            </a:r>
            <a:endParaRPr lang="de-CH" sz="2400" dirty="0">
              <a:solidFill>
                <a:prstClr val="black"/>
              </a:solidFill>
              <a:latin typeface="Arial"/>
              <a:ea typeface="+mn-ea"/>
              <a:cs typeface="+mn-cs"/>
            </a:endParaRPr>
          </a:p>
        </p:txBody>
      </p:sp>
      <p:sp>
        <p:nvSpPr>
          <p:cNvPr id="4" name="Foliennummernplatzhalt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srgbClr val="5559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555959"/>
              </a:solidFill>
              <a:effectLst/>
              <a:uLnTx/>
              <a:uFillTx/>
              <a:latin typeface="Arial"/>
              <a:ea typeface="+mn-ea"/>
              <a:cs typeface="+mn-cs"/>
            </a:endParaRPr>
          </a:p>
        </p:txBody>
      </p:sp>
      <p:pic>
        <p:nvPicPr>
          <p:cNvPr id="6" name="Grafik 5"/>
          <p:cNvPicPr>
            <a:picLocks noChangeAspect="1"/>
          </p:cNvPicPr>
          <p:nvPr/>
        </p:nvPicPr>
        <p:blipFill>
          <a:blip r:embed="rId3"/>
          <a:stretch>
            <a:fillRect/>
          </a:stretch>
        </p:blipFill>
        <p:spPr>
          <a:xfrm>
            <a:off x="320671" y="2454381"/>
            <a:ext cx="3992118" cy="1759839"/>
          </a:xfrm>
          <a:prstGeom prst="rect">
            <a:avLst/>
          </a:prstGeom>
        </p:spPr>
      </p:pic>
      <p:sp>
        <p:nvSpPr>
          <p:cNvPr id="3" name="Textfeld 2"/>
          <p:cNvSpPr txBox="1"/>
          <p:nvPr/>
        </p:nvSpPr>
        <p:spPr>
          <a:xfrm>
            <a:off x="177799" y="4365104"/>
            <a:ext cx="878681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a:ea typeface="+mn-ea"/>
                <a:cs typeface="+mn-cs"/>
              </a:rPr>
              <a:t>Spezielle Förderung und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Sonderschulung </a:t>
            </a:r>
            <a:r>
              <a:rPr kumimoji="0" lang="de-CH" sz="2000" b="0" i="0" u="none" strike="noStrike" kern="1200" cap="none" spc="0" normalizeH="0" baseline="0" noProof="0" dirty="0">
                <a:ln>
                  <a:noFill/>
                </a:ln>
                <a:solidFill>
                  <a:prstClr val="black"/>
                </a:solidFill>
                <a:effectLst/>
                <a:uLnTx/>
                <a:uFillTx/>
                <a:latin typeface="Arial"/>
                <a:ea typeface="+mn-ea"/>
                <a:cs typeface="+mn-cs"/>
              </a:rPr>
              <a:t>stellen Angebote und Strukturen bereit, damit Schülerinnen und Schüler mit besonderem Bildungsbedarf ihre Begabungen und Interessen entfalten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können.</a:t>
            </a:r>
            <a:endParaRPr kumimoji="0" lang="de-CH"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Stern mit 5 Zacken 7"/>
          <p:cNvSpPr/>
          <p:nvPr/>
        </p:nvSpPr>
        <p:spPr>
          <a:xfrm>
            <a:off x="5718872" y="2273627"/>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73796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551528"/>
            <a:ext cx="8785224" cy="740912"/>
          </a:xfrm>
        </p:spPr>
        <p:txBody>
          <a:bodyPr/>
          <a:lstStyle/>
          <a:p>
            <a:pPr>
              <a:lnSpc>
                <a:spcPct val="100000"/>
              </a:lnSpc>
              <a:spcBef>
                <a:spcPts val="0"/>
              </a:spcBef>
              <a:defRPr/>
            </a:pPr>
            <a:r>
              <a:rPr lang="de-CH" sz="2400" dirty="0" smtClean="0">
                <a:solidFill>
                  <a:prstClr val="black"/>
                </a:solidFill>
                <a:latin typeface="Arial"/>
                <a:ea typeface="+mn-ea"/>
                <a:cs typeface="+mn-cs"/>
              </a:rPr>
              <a:t>Schülerinnen und Schüler mit besonderem Bildungsbedarf </a:t>
            </a:r>
            <a:endParaRPr lang="de-CH" sz="2400" dirty="0">
              <a:solidFill>
                <a:prstClr val="black"/>
              </a:solidFill>
              <a:latin typeface="Arial"/>
              <a:ea typeface="+mn-ea"/>
              <a:cs typeface="+mn-cs"/>
            </a:endParaRPr>
          </a:p>
        </p:txBody>
      </p:sp>
      <p:sp>
        <p:nvSpPr>
          <p:cNvPr id="4" name="Foliennummernplatzhalt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srgbClr val="5559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555959"/>
              </a:solidFill>
              <a:effectLst/>
              <a:uLnTx/>
              <a:uFillTx/>
              <a:latin typeface="Arial"/>
              <a:ea typeface="+mn-ea"/>
              <a:cs typeface="+mn-cs"/>
            </a:endParaRPr>
          </a:p>
        </p:txBody>
      </p:sp>
      <p:pic>
        <p:nvPicPr>
          <p:cNvPr id="6" name="Grafik 5"/>
          <p:cNvPicPr>
            <a:picLocks noChangeAspect="1"/>
          </p:cNvPicPr>
          <p:nvPr/>
        </p:nvPicPr>
        <p:blipFill>
          <a:blip r:embed="rId3"/>
          <a:stretch>
            <a:fillRect/>
          </a:stretch>
        </p:blipFill>
        <p:spPr>
          <a:xfrm>
            <a:off x="284923" y="1657565"/>
            <a:ext cx="3992118" cy="1759839"/>
          </a:xfrm>
          <a:prstGeom prst="rect">
            <a:avLst/>
          </a:prstGeom>
        </p:spPr>
      </p:pic>
      <p:sp>
        <p:nvSpPr>
          <p:cNvPr id="3" name="Textfeld 2"/>
          <p:cNvSpPr txBox="1"/>
          <p:nvPr/>
        </p:nvSpPr>
        <p:spPr>
          <a:xfrm>
            <a:off x="176212" y="3417404"/>
            <a:ext cx="8786813" cy="3539430"/>
          </a:xfrm>
          <a:prstGeom prst="rect">
            <a:avLst/>
          </a:prstGeom>
          <a:noFill/>
        </p:spPr>
        <p:txBody>
          <a:bodyPr wrap="square" rtlCol="0">
            <a:spAutoFit/>
          </a:bodyPr>
          <a:lstStyle/>
          <a:p>
            <a:pPr lvl="0">
              <a:defRPr/>
            </a:pPr>
            <a:r>
              <a:rPr lang="de-CH" sz="2000" dirty="0" smtClean="0">
                <a:solidFill>
                  <a:prstClr val="black"/>
                </a:solidFill>
              </a:rPr>
              <a:t>Vo SoPä § 2 ein </a:t>
            </a:r>
            <a:r>
              <a:rPr lang="de-CH" sz="2000" dirty="0">
                <a:solidFill>
                  <a:prstClr val="black"/>
                </a:solidFill>
              </a:rPr>
              <a:t>besonderer Bildungsbedarf liegt vor bei</a:t>
            </a:r>
            <a:r>
              <a:rPr lang="de-CH" sz="2000" dirty="0" smtClean="0">
                <a:solidFill>
                  <a:prstClr val="black"/>
                </a:solidFill>
              </a:rPr>
              <a:t>:</a:t>
            </a:r>
          </a:p>
          <a:p>
            <a:pPr lvl="0">
              <a:defRPr/>
            </a:pPr>
            <a:endParaRPr lang="de-CH" sz="2000" dirty="0">
              <a:solidFill>
                <a:prstClr val="black"/>
              </a:solidFill>
            </a:endParaRPr>
          </a:p>
          <a:p>
            <a:pPr marL="342900" lvl="0" indent="-342900">
              <a:buFont typeface="Symbol" panose="05050102010706020507" pitchFamily="18" charset="2"/>
              <a:buChar char="-"/>
              <a:defRPr/>
            </a:pPr>
            <a:r>
              <a:rPr lang="de-CH" sz="2000" dirty="0" smtClean="0">
                <a:solidFill>
                  <a:prstClr val="black"/>
                </a:solidFill>
              </a:rPr>
              <a:t>Schülerinnen </a:t>
            </a:r>
            <a:r>
              <a:rPr lang="de-CH" sz="2000" dirty="0">
                <a:solidFill>
                  <a:prstClr val="black"/>
                </a:solidFill>
              </a:rPr>
              <a:t>und Schülern mit Beeinträchtigungen im Lern- oder Leistungsvermögen bzw. in der sozialen und emotionalen Kompetenz, die dem Unterricht der Regelschule nicht folgen </a:t>
            </a:r>
            <a:r>
              <a:rPr lang="de-CH" sz="2000" dirty="0" smtClean="0">
                <a:solidFill>
                  <a:prstClr val="black"/>
                </a:solidFill>
              </a:rPr>
              <a:t>können</a:t>
            </a:r>
          </a:p>
          <a:p>
            <a:pPr marL="342900" lvl="0" indent="-342900">
              <a:buFont typeface="Symbol" panose="05050102010706020507" pitchFamily="18" charset="2"/>
              <a:buChar char="-"/>
              <a:defRPr/>
            </a:pPr>
            <a:endParaRPr lang="de-CH" sz="2000" dirty="0" smtClean="0">
              <a:solidFill>
                <a:prstClr val="black"/>
              </a:solidFill>
            </a:endParaRPr>
          </a:p>
          <a:p>
            <a:pPr marL="342900" lvl="0" indent="-342900">
              <a:buFont typeface="Symbol" panose="05050102010706020507" pitchFamily="18" charset="2"/>
              <a:buChar char="-"/>
              <a:defRPr/>
            </a:pPr>
            <a:r>
              <a:rPr lang="de-CH" sz="2000" dirty="0" smtClean="0">
                <a:solidFill>
                  <a:prstClr val="black"/>
                </a:solidFill>
              </a:rPr>
              <a:t>Schülerinnen </a:t>
            </a:r>
            <a:r>
              <a:rPr lang="de-CH" sz="2000" dirty="0">
                <a:solidFill>
                  <a:prstClr val="black"/>
                </a:solidFill>
              </a:rPr>
              <a:t>und Schülern mit einer besonderen kognitiven, musischen oder sportlichen </a:t>
            </a:r>
            <a:r>
              <a:rPr lang="de-CH" sz="2000" dirty="0" smtClean="0">
                <a:solidFill>
                  <a:prstClr val="black"/>
                </a:solidFill>
              </a:rPr>
              <a:t>Begabung</a:t>
            </a:r>
          </a:p>
          <a:p>
            <a:pPr marL="342900" lvl="0" indent="-342900">
              <a:buFont typeface="Symbol" panose="05050102010706020507" pitchFamily="18" charset="2"/>
              <a:buChar char="-"/>
              <a:defRPr/>
            </a:pPr>
            <a:endParaRPr lang="de-CH" sz="2000" dirty="0">
              <a:solidFill>
                <a:prstClr val="black"/>
              </a:solidFill>
            </a:endParaRPr>
          </a:p>
          <a:p>
            <a:pPr marL="342900" lvl="0" indent="-342900">
              <a:buFont typeface="Symbol" panose="05050102010706020507" pitchFamily="18" charset="2"/>
              <a:buChar char="-"/>
              <a:defRPr/>
            </a:pPr>
            <a:r>
              <a:rPr lang="de-CH" sz="2000" dirty="0" smtClean="0">
                <a:solidFill>
                  <a:prstClr val="black"/>
                </a:solidFill>
              </a:rPr>
              <a:t>Schülerinnen </a:t>
            </a:r>
            <a:r>
              <a:rPr lang="de-CH" sz="2000" dirty="0">
                <a:solidFill>
                  <a:prstClr val="black"/>
                </a:solidFill>
              </a:rPr>
              <a:t>und Schülern mit einer </a:t>
            </a:r>
            <a:r>
              <a:rPr lang="de-CH" sz="2000" dirty="0" smtClean="0">
                <a:solidFill>
                  <a:prstClr val="black"/>
                </a:solidFill>
              </a:rPr>
              <a:t>Behinderung</a:t>
            </a:r>
          </a:p>
          <a:p>
            <a:pPr marL="342900" lvl="0" indent="-342900">
              <a:buFont typeface="Symbol" panose="05050102010706020507" pitchFamily="18" charset="2"/>
              <a:buChar char="-"/>
              <a:defRPr/>
            </a:pPr>
            <a:endParaRPr kumimoji="0" lang="de-CH" sz="2400" b="0" i="0" u="none" strike="noStrike" kern="1200" cap="none" spc="0" normalizeH="0" baseline="0" noProof="0" dirty="0">
              <a:ln>
                <a:noFill/>
              </a:ln>
              <a:solidFill>
                <a:prstClr val="black"/>
              </a:solidFill>
              <a:effectLst/>
              <a:uLnTx/>
              <a:uFillTx/>
              <a:latin typeface="Arial"/>
            </a:endParaRPr>
          </a:p>
        </p:txBody>
      </p:sp>
      <p:sp>
        <p:nvSpPr>
          <p:cNvPr id="8" name="Stern mit 5 Zacken 7"/>
          <p:cNvSpPr/>
          <p:nvPr/>
        </p:nvSpPr>
        <p:spPr>
          <a:xfrm>
            <a:off x="4315375" y="1997181"/>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ern mit 5 Zacken 6"/>
          <p:cNvSpPr/>
          <p:nvPr/>
        </p:nvSpPr>
        <p:spPr>
          <a:xfrm>
            <a:off x="5360988" y="2274393"/>
            <a:ext cx="914400" cy="860458"/>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Stern mit 5 Zacken 8"/>
          <p:cNvSpPr/>
          <p:nvPr/>
        </p:nvSpPr>
        <p:spPr>
          <a:xfrm>
            <a:off x="7607810" y="1790222"/>
            <a:ext cx="914400" cy="914400"/>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Stern mit 5 Zacken 9"/>
          <p:cNvSpPr/>
          <p:nvPr/>
        </p:nvSpPr>
        <p:spPr>
          <a:xfrm>
            <a:off x="6417101" y="1712913"/>
            <a:ext cx="460583" cy="480609"/>
          </a:xfrm>
          <a:prstGeom prst="star5">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Stern mit 5 Zacken 10"/>
          <p:cNvSpPr/>
          <p:nvPr/>
        </p:nvSpPr>
        <p:spPr>
          <a:xfrm>
            <a:off x="6777546" y="2370729"/>
            <a:ext cx="786384" cy="786384"/>
          </a:xfrm>
          <a:prstGeom prst="star5">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Stern mit 5 Zacken 11"/>
          <p:cNvSpPr/>
          <p:nvPr/>
        </p:nvSpPr>
        <p:spPr>
          <a:xfrm>
            <a:off x="5424710" y="1709681"/>
            <a:ext cx="460583" cy="48060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4264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288" y="670689"/>
            <a:ext cx="8785224" cy="740912"/>
          </a:xfrm>
        </p:spPr>
        <p:txBody>
          <a:bodyPr/>
          <a:lstStyle/>
          <a:p>
            <a:pPr>
              <a:lnSpc>
                <a:spcPct val="100000"/>
              </a:lnSpc>
              <a:spcBef>
                <a:spcPts val="0"/>
              </a:spcBef>
              <a:defRPr/>
            </a:pPr>
            <a:r>
              <a:rPr lang="de-CH" sz="2400" dirty="0" smtClean="0">
                <a:solidFill>
                  <a:prstClr val="black"/>
                </a:solidFill>
                <a:latin typeface="Arial"/>
                <a:ea typeface="+mn-ea"/>
                <a:cs typeface="+mn-cs"/>
              </a:rPr>
              <a:t>Schülerinnen und Schüler mit besonderem Bildungsbedarf </a:t>
            </a:r>
            <a:endParaRPr lang="de-CH" sz="2400" dirty="0">
              <a:solidFill>
                <a:prstClr val="black"/>
              </a:solidFill>
              <a:latin typeface="Arial"/>
              <a:ea typeface="+mn-ea"/>
              <a:cs typeface="+mn-cs"/>
            </a:endParaRPr>
          </a:p>
        </p:txBody>
      </p:sp>
      <p:sp>
        <p:nvSpPr>
          <p:cNvPr id="4" name="Foliennummernplatzhalt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srgbClr val="5559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55959"/>
              </a:solidFill>
              <a:effectLst/>
              <a:uLnTx/>
              <a:uFillTx/>
              <a:latin typeface="Arial"/>
              <a:ea typeface="+mn-ea"/>
              <a:cs typeface="+mn-cs"/>
            </a:endParaRPr>
          </a:p>
        </p:txBody>
      </p:sp>
      <p:sp>
        <p:nvSpPr>
          <p:cNvPr id="3" name="Textfeld 2"/>
          <p:cNvSpPr txBox="1"/>
          <p:nvPr/>
        </p:nvSpPr>
        <p:spPr>
          <a:xfrm>
            <a:off x="220932" y="3903345"/>
            <a:ext cx="8923068" cy="28315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Schülerinnen </a:t>
            </a:r>
            <a:r>
              <a:rPr kumimoji="0" lang="de-CH" sz="2000" b="0" i="0" u="none" strike="noStrike" kern="1200" cap="none" spc="0" normalizeH="0" baseline="0" noProof="0" dirty="0">
                <a:ln>
                  <a:noFill/>
                </a:ln>
                <a:solidFill>
                  <a:prstClr val="black"/>
                </a:solidFill>
                <a:effectLst/>
                <a:uLnTx/>
                <a:uFillTx/>
                <a:latin typeface="Arial"/>
                <a:ea typeface="+mn-ea"/>
                <a:cs typeface="+mn-cs"/>
              </a:rPr>
              <a:t>und Schüler haben Anspruch darauf, dass der ausgewiesene Förder- und der individuelle Bildungsbedarf gedeckt wird. </a:t>
            </a: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Es </a:t>
            </a:r>
            <a:r>
              <a:rPr kumimoji="0" lang="de-CH" sz="2000" b="0" i="0" u="none" strike="noStrike" kern="1200" cap="none" spc="0" normalizeH="0" baseline="0" noProof="0" dirty="0">
                <a:ln>
                  <a:noFill/>
                </a:ln>
                <a:solidFill>
                  <a:prstClr val="black"/>
                </a:solidFill>
                <a:effectLst/>
                <a:uLnTx/>
                <a:uFillTx/>
                <a:latin typeface="Arial"/>
                <a:ea typeface="+mn-ea"/>
                <a:cs typeface="+mn-cs"/>
              </a:rPr>
              <a:t>besteht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kein </a:t>
            </a:r>
            <a:r>
              <a:rPr kumimoji="0" lang="de-CH" sz="2000" b="0" i="0" u="none" strike="noStrike" kern="1200" cap="none" spc="0" normalizeH="0" baseline="0" noProof="0" dirty="0">
                <a:ln>
                  <a:noFill/>
                </a:ln>
                <a:solidFill>
                  <a:prstClr val="black"/>
                </a:solidFill>
                <a:effectLst/>
                <a:uLnTx/>
                <a:uFillTx/>
                <a:latin typeface="Arial"/>
                <a:ea typeface="+mn-ea"/>
                <a:cs typeface="+mn-cs"/>
              </a:rPr>
              <a:t>Anspruch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auf </a:t>
            </a:r>
          </a:p>
          <a:p>
            <a:pPr marL="342900" indent="-342900">
              <a:buFont typeface="Symbol" panose="05050102010706020507" pitchFamily="18" charset="2"/>
              <a:buChar char="-"/>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eine </a:t>
            </a:r>
            <a:r>
              <a:rPr kumimoji="0" lang="de-CH" sz="2000" b="0" i="0" u="none" strike="noStrike" kern="1200" cap="none" spc="0" normalizeH="0" baseline="0" noProof="0" dirty="0">
                <a:ln>
                  <a:noFill/>
                </a:ln>
                <a:solidFill>
                  <a:prstClr val="black"/>
                </a:solidFill>
                <a:effectLst/>
                <a:uLnTx/>
                <a:uFillTx/>
                <a:latin typeface="Arial"/>
                <a:ea typeface="+mn-ea"/>
                <a:cs typeface="+mn-cs"/>
              </a:rPr>
              <a:t>bestimmte pädagogische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Massnahme</a:t>
            </a:r>
          </a:p>
          <a:p>
            <a:pPr marL="342900" indent="-342900">
              <a:buFont typeface="Symbol" panose="05050102010706020507" pitchFamily="18" charset="2"/>
              <a:buChar char="-"/>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eine </a:t>
            </a:r>
            <a:r>
              <a:rPr kumimoji="0" lang="de-CH" sz="2000" b="0" i="0" u="none" strike="noStrike" kern="1200" cap="none" spc="0" normalizeH="0" baseline="0" noProof="0" dirty="0">
                <a:ln>
                  <a:noFill/>
                </a:ln>
                <a:solidFill>
                  <a:prstClr val="black"/>
                </a:solidFill>
                <a:effectLst/>
                <a:uLnTx/>
                <a:uFillTx/>
                <a:latin typeface="Arial"/>
                <a:ea typeface="+mn-ea"/>
                <a:cs typeface="+mn-cs"/>
              </a:rPr>
              <a:t>bestimmten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Schulungsform </a:t>
            </a:r>
          </a:p>
          <a:p>
            <a:pPr marL="342900" indent="-342900">
              <a:buFont typeface="Symbol" panose="05050102010706020507" pitchFamily="18" charset="2"/>
              <a:buChar char="-"/>
              <a:defRPr/>
            </a:pPr>
            <a:r>
              <a:rPr kumimoji="0" lang="de-CH" sz="2000" b="0" i="0" u="none" strike="noStrike" kern="1200" cap="none" spc="0" normalizeH="0" baseline="0" noProof="0" dirty="0" smtClean="0">
                <a:ln>
                  <a:noFill/>
                </a:ln>
                <a:solidFill>
                  <a:prstClr val="black"/>
                </a:solidFill>
                <a:effectLst/>
                <a:uLnTx/>
                <a:uFillTx/>
                <a:latin typeface="Arial"/>
                <a:ea typeface="+mn-ea"/>
                <a:cs typeface="+mn-cs"/>
              </a:rPr>
              <a:t>die </a:t>
            </a:r>
            <a:r>
              <a:rPr kumimoji="0" lang="de-CH" sz="2000" b="0" i="0" u="none" strike="noStrike" kern="1200" cap="none" spc="0" normalizeH="0" baseline="0" noProof="0" dirty="0">
                <a:ln>
                  <a:noFill/>
                </a:ln>
                <a:solidFill>
                  <a:prstClr val="black"/>
                </a:solidFill>
                <a:effectLst/>
                <a:uLnTx/>
                <a:uFillTx/>
                <a:latin typeface="Arial"/>
                <a:ea typeface="+mn-ea"/>
                <a:cs typeface="+mn-cs"/>
              </a:rPr>
              <a:t>Wahl einer bestimmten </a:t>
            </a:r>
            <a:r>
              <a:rPr kumimoji="0" lang="de-CH" sz="2000" b="0" i="0" u="none" strike="noStrike" kern="1200" cap="none" spc="0" normalizeH="0" baseline="0" noProof="0" dirty="0" smtClean="0">
                <a:ln>
                  <a:noFill/>
                </a:ln>
                <a:solidFill>
                  <a:prstClr val="black"/>
                </a:solidFill>
                <a:effectLst/>
                <a:uLnTx/>
                <a:uFillTx/>
                <a:latin typeface="Arial"/>
                <a:ea typeface="+mn-ea"/>
                <a:cs typeface="+mn-cs"/>
              </a:rPr>
              <a:t>Schule</a:t>
            </a:r>
            <a:endParaRPr kumimoji="0" lang="de-CH"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8" name="Stern mit 5 Zacken 7"/>
          <p:cNvSpPr/>
          <p:nvPr/>
        </p:nvSpPr>
        <p:spPr>
          <a:xfrm>
            <a:off x="5102225" y="1952625"/>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76" y="1955710"/>
            <a:ext cx="4416552" cy="1971675"/>
          </a:xfrm>
          <a:prstGeom prst="rect">
            <a:avLst/>
          </a:prstGeom>
        </p:spPr>
      </p:pic>
      <p:sp>
        <p:nvSpPr>
          <p:cNvPr id="10" name="Stern mit 5 Zacken 9"/>
          <p:cNvSpPr/>
          <p:nvPr/>
        </p:nvSpPr>
        <p:spPr>
          <a:xfrm>
            <a:off x="6154816" y="2452480"/>
            <a:ext cx="914400" cy="9144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feld 4"/>
          <p:cNvSpPr txBox="1"/>
          <p:nvPr/>
        </p:nvSpPr>
        <p:spPr>
          <a:xfrm>
            <a:off x="7069216" y="5085397"/>
            <a:ext cx="1716087" cy="1200329"/>
          </a:xfrm>
          <a:prstGeom prst="rect">
            <a:avLst/>
          </a:prstGeom>
          <a:noFill/>
        </p:spPr>
        <p:txBody>
          <a:bodyPr wrap="square" rtlCol="0">
            <a:spAutoFit/>
          </a:bodyPr>
          <a:lstStyle/>
          <a:p>
            <a:r>
              <a:rPr lang="de-CH" sz="7200" dirty="0" smtClean="0">
                <a:solidFill>
                  <a:srgbClr val="FF0000"/>
                </a:solidFill>
              </a:rPr>
              <a:t>!</a:t>
            </a:r>
            <a:endParaRPr lang="de-CH" sz="7200" dirty="0">
              <a:solidFill>
                <a:srgbClr val="FF0000"/>
              </a:solidFill>
            </a:endParaRPr>
          </a:p>
        </p:txBody>
      </p:sp>
    </p:spTree>
    <p:extLst>
      <p:ext uri="{BB962C8B-B14F-4D97-AF65-F5344CB8AC3E}">
        <p14:creationId xmlns:p14="http://schemas.microsoft.com/office/powerpoint/2010/main" val="287519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a:spLocks noChangeArrowheads="1"/>
          </p:cNvSpPr>
          <p:nvPr/>
        </p:nvSpPr>
        <p:spPr bwMode="auto">
          <a:xfrm>
            <a:off x="177800" y="2112121"/>
            <a:ext cx="5010888" cy="1631216"/>
          </a:xfrm>
          <a:prstGeom prst="rect">
            <a:avLst/>
          </a:prstGeom>
          <a:noFill/>
          <a:ln>
            <a:noFill/>
          </a:ln>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ea typeface="ＭＳ Ｐゴシック" pitchFamily="34" charset="-128"/>
                <a:cs typeface="ＭＳ Ｐゴシック" pitchFamily="34" charset="-128"/>
              </a:defRPr>
            </a:lvl2pPr>
            <a:lvl3pPr marL="1143000" indent="-228600" algn="l" eaLnBrk="0" hangingPunct="0">
              <a:spcBef>
                <a:spcPct val="20000"/>
              </a:spcBef>
              <a:buChar char="•"/>
              <a:defRPr sz="2400">
                <a:solidFill>
                  <a:schemeClr val="tx1"/>
                </a:solidFill>
                <a:latin typeface="Arial" pitchFamily="34" charset="0"/>
                <a:ea typeface="ＭＳ Ｐゴシック" pitchFamily="34" charset="-128"/>
                <a:cs typeface="ＭＳ Ｐゴシック" pitchFamily="34" charset="-128"/>
              </a:defRPr>
            </a:lvl3pPr>
            <a:lvl4pPr marL="1600200" indent="-228600" algn="r" eaLnBrk="0" hangingPunct="0">
              <a:spcBef>
                <a:spcPct val="20000"/>
              </a:spcBef>
              <a:buChar char="–"/>
              <a:defRPr sz="900">
                <a:solidFill>
                  <a:srgbClr val="000000"/>
                </a:solidFill>
                <a:latin typeface="Times New Roman" pitchFamily="18" charset="0"/>
                <a:ea typeface="ＭＳ 明朝" pitchFamily="49" charset="-128"/>
                <a:cs typeface="Times New Roman" pitchFamily="18" charset="0"/>
              </a:defRPr>
            </a:lvl4pPr>
            <a:lvl5pPr marL="2057400" indent="-228600" algn="l" eaLnBrk="0" hangingPunct="0">
              <a:spcBef>
                <a:spcPct val="20000"/>
              </a:spcBef>
              <a:buChar char="»"/>
              <a:defRPr sz="2000">
                <a:solidFill>
                  <a:schemeClr val="tx1"/>
                </a:solidFill>
                <a:latin typeface="Arial" pitchFamily="34" charset="0"/>
                <a:ea typeface="ＭＳ 明朝" pitchFamily="49"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明朝" pitchFamily="49" charset="-128"/>
              </a:defRPr>
            </a:lvl9pPr>
          </a:lstStyle>
          <a:p>
            <a:pPr eaLnBrk="1" hangingPunct="1">
              <a:spcBef>
                <a:spcPct val="0"/>
              </a:spcBef>
              <a:buNone/>
              <a:defRPr/>
            </a:pPr>
            <a:r>
              <a:rPr lang="de-CH" altLang="de-DE" sz="2000" b="1" dirty="0" smtClean="0">
                <a:ea typeface="ＭＳ Ｐゴシック" pitchFamily="34" charset="-128"/>
              </a:rPr>
              <a:t>Integrativ</a:t>
            </a:r>
          </a:p>
          <a:p>
            <a:pPr marL="285750" indent="-285750" eaLnBrk="1" hangingPunct="1">
              <a:spcBef>
                <a:spcPct val="0"/>
              </a:spcBef>
              <a:buFont typeface="Symbol" panose="05050102010706020507" pitchFamily="18" charset="2"/>
              <a:buChar char="-"/>
              <a:defRPr/>
            </a:pPr>
            <a:r>
              <a:rPr lang="de-CH" altLang="de-DE" sz="2000" b="0" dirty="0" smtClean="0">
                <a:ea typeface="ＭＳ Ｐゴシック" pitchFamily="34" charset="-128"/>
              </a:rPr>
              <a:t>Integrative Spezielle Förderung (ISF</a:t>
            </a:r>
            <a:r>
              <a:rPr lang="de-CH" altLang="de-DE" sz="2000" dirty="0" smtClean="0">
                <a:ea typeface="ＭＳ Ｐゴシック" pitchFamily="34" charset="-128"/>
              </a:rPr>
              <a:t>)</a:t>
            </a:r>
            <a:endParaRPr lang="de-CH" altLang="de-DE" sz="2000" b="0" dirty="0" smtClean="0">
              <a:ea typeface="ＭＳ Ｐゴシック" pitchFamily="34" charset="-128"/>
            </a:endParaRPr>
          </a:p>
          <a:p>
            <a:pPr marL="285750" indent="-285750" eaLnBrk="1" hangingPunct="1">
              <a:spcBef>
                <a:spcPct val="0"/>
              </a:spcBef>
              <a:buFont typeface="Symbol" panose="05050102010706020507" pitchFamily="18" charset="2"/>
              <a:buChar char="-"/>
              <a:defRPr/>
            </a:pPr>
            <a:r>
              <a:rPr lang="de-CH" altLang="de-DE" sz="2000" b="0" dirty="0" smtClean="0">
                <a:ea typeface="ＭＳ Ｐゴシック" pitchFamily="34" charset="-128"/>
              </a:rPr>
              <a:t>Deutsch als Zweitsprache (DaZ)</a:t>
            </a:r>
          </a:p>
          <a:p>
            <a:pPr marL="285750" indent="-285750" eaLnBrk="1" hangingPunct="1">
              <a:spcBef>
                <a:spcPct val="0"/>
              </a:spcBef>
              <a:buFont typeface="Symbol" panose="05050102010706020507" pitchFamily="18" charset="2"/>
              <a:buChar char="-"/>
              <a:defRPr/>
            </a:pPr>
            <a:r>
              <a:rPr lang="de-CH" altLang="de-DE" sz="2000" b="0" dirty="0" smtClean="0">
                <a:ea typeface="ＭＳ Ｐゴシック" pitchFamily="34" charset="-128"/>
              </a:rPr>
              <a:t>Förderangebot in Französisch (FaZ)</a:t>
            </a:r>
          </a:p>
          <a:p>
            <a:pPr marL="285750" indent="-285750" eaLnBrk="1" hangingPunct="1">
              <a:spcBef>
                <a:spcPct val="0"/>
              </a:spcBef>
              <a:buFont typeface="Symbol" panose="05050102010706020507" pitchFamily="18" charset="2"/>
              <a:buChar char="-"/>
              <a:defRPr/>
            </a:pPr>
            <a:endParaRPr lang="de-CH" altLang="de-DE" sz="2000" b="0" dirty="0" smtClean="0">
              <a:ea typeface="ＭＳ Ｐゴシック" pitchFamily="34" charset="-128"/>
              <a:sym typeface="Wingdings" pitchFamily="2" charset="2"/>
            </a:endParaRPr>
          </a:p>
        </p:txBody>
      </p:sp>
      <p:pic>
        <p:nvPicPr>
          <p:cNvPr id="6148" name="Picture 5" descr="nachhil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40" y="2527733"/>
            <a:ext cx="3108270" cy="21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2"/>
          <p:cNvSpPr txBox="1">
            <a:spLocks/>
          </p:cNvSpPr>
          <p:nvPr/>
        </p:nvSpPr>
        <p:spPr>
          <a:xfrm>
            <a:off x="182747" y="856682"/>
            <a:ext cx="8785224" cy="740912"/>
          </a:xfrm>
          <a:prstGeom prst="rect">
            <a:avLst/>
          </a:prstGeom>
        </p:spPr>
        <p:txBody>
          <a:bodyPr vert="horz" lIns="0" tIns="0" rIns="0" bIns="0" rtlCol="0" anchor="b" anchorCtr="0">
            <a:noAutofit/>
          </a:bodyPr>
          <a:lst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a:lstStyle>
          <a:p>
            <a:r>
              <a:rPr lang="de-CH" dirty="0">
                <a:solidFill>
                  <a:schemeClr val="tx1"/>
                </a:solidFill>
              </a:rPr>
              <a:t>Angebote der integrativen und separativen </a:t>
            </a:r>
            <a:endParaRPr lang="de-CH" dirty="0" smtClean="0">
              <a:solidFill>
                <a:schemeClr val="tx1"/>
              </a:solidFill>
            </a:endParaRPr>
          </a:p>
          <a:p>
            <a:r>
              <a:rPr lang="de-CH" dirty="0" smtClean="0">
                <a:solidFill>
                  <a:schemeClr val="tx1"/>
                </a:solidFill>
              </a:rPr>
              <a:t>Speziellen Förderung*</a:t>
            </a:r>
          </a:p>
        </p:txBody>
      </p:sp>
      <p:sp>
        <p:nvSpPr>
          <p:cNvPr id="10"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343499-4781-8F47-9616-5D65C730EB58}" type="slidenum">
              <a:rPr lang="en-US" sz="1000" smtClean="0"/>
              <a:pPr/>
              <a:t>8</a:t>
            </a:fld>
            <a:endParaRPr lang="en-US" sz="1000" dirty="0"/>
          </a:p>
        </p:txBody>
      </p:sp>
      <p:sp>
        <p:nvSpPr>
          <p:cNvPr id="2" name="Textfeld 1"/>
          <p:cNvSpPr txBox="1"/>
          <p:nvPr/>
        </p:nvSpPr>
        <p:spPr>
          <a:xfrm>
            <a:off x="250257" y="6006164"/>
            <a:ext cx="4090737" cy="646331"/>
          </a:xfrm>
          <a:prstGeom prst="rect">
            <a:avLst/>
          </a:prstGeom>
          <a:noFill/>
        </p:spPr>
        <p:txBody>
          <a:bodyPr wrap="square" rtlCol="0">
            <a:spAutoFit/>
          </a:bodyPr>
          <a:lstStyle/>
          <a:p>
            <a:r>
              <a:rPr lang="de-CH" dirty="0" smtClean="0"/>
              <a:t>*Kostenträger	PS  Gemeinde</a:t>
            </a:r>
          </a:p>
          <a:p>
            <a:pPr lvl="4"/>
            <a:r>
              <a:rPr lang="de-CH" dirty="0" smtClean="0"/>
              <a:t>Sek Kanton </a:t>
            </a:r>
            <a:endParaRPr lang="de-CH" dirty="0"/>
          </a:p>
        </p:txBody>
      </p:sp>
      <p:sp>
        <p:nvSpPr>
          <p:cNvPr id="3" name="Textfeld 2"/>
          <p:cNvSpPr txBox="1"/>
          <p:nvPr/>
        </p:nvSpPr>
        <p:spPr>
          <a:xfrm>
            <a:off x="144572" y="3827055"/>
            <a:ext cx="7978701" cy="1631216"/>
          </a:xfrm>
          <a:prstGeom prst="rect">
            <a:avLst/>
          </a:prstGeom>
          <a:noFill/>
        </p:spPr>
        <p:txBody>
          <a:bodyPr wrap="square" rtlCol="0">
            <a:spAutoFit/>
          </a:bodyPr>
          <a:lstStyle/>
          <a:p>
            <a:pPr lvl="0">
              <a:spcBef>
                <a:spcPct val="0"/>
              </a:spcBef>
              <a:defRPr/>
            </a:pPr>
            <a:r>
              <a:rPr lang="de-CH" altLang="de-DE" sz="2000" b="1" dirty="0" smtClean="0">
                <a:solidFill>
                  <a:prstClr val="black"/>
                </a:solidFill>
                <a:ea typeface="ＭＳ Ｐゴシック" pitchFamily="34" charset="-128"/>
                <a:sym typeface="Wingdings" pitchFamily="2" charset="2"/>
              </a:rPr>
              <a:t>Separativ</a:t>
            </a:r>
          </a:p>
          <a:p>
            <a:pPr marL="342900" lvl="0" indent="-342900">
              <a:spcBef>
                <a:spcPct val="0"/>
              </a:spcBef>
              <a:buFont typeface="Symbol" panose="05050102010706020507" pitchFamily="18" charset="2"/>
              <a:buChar char="-"/>
              <a:defRPr/>
            </a:pPr>
            <a:r>
              <a:rPr lang="de-CH" altLang="de-DE" sz="2000" dirty="0" smtClean="0">
                <a:solidFill>
                  <a:prstClr val="black"/>
                </a:solidFill>
                <a:ea typeface="ＭＳ Ｐゴシック" pitchFamily="34" charset="-128"/>
                <a:sym typeface="Wingdings" pitchFamily="2" charset="2"/>
              </a:rPr>
              <a:t>Einführungsklassen</a:t>
            </a:r>
            <a:endParaRPr lang="de-CH" altLang="de-DE" sz="2000" dirty="0">
              <a:solidFill>
                <a:prstClr val="black"/>
              </a:solidFill>
              <a:ea typeface="ＭＳ Ｐゴシック" pitchFamily="34" charset="-128"/>
              <a:sym typeface="Wingdings" pitchFamily="2" charset="2"/>
            </a:endParaRPr>
          </a:p>
          <a:p>
            <a:pPr marL="342900" lvl="0" indent="-342900">
              <a:spcBef>
                <a:spcPct val="0"/>
              </a:spcBef>
              <a:buFont typeface="Symbol" panose="05050102010706020507" pitchFamily="18" charset="2"/>
              <a:buChar char="-"/>
              <a:defRPr/>
            </a:pPr>
            <a:r>
              <a:rPr lang="de-CH" altLang="de-DE" sz="2000" dirty="0">
                <a:solidFill>
                  <a:prstClr val="black"/>
                </a:solidFill>
                <a:ea typeface="ＭＳ Ｐゴシック" pitchFamily="34" charset="-128"/>
                <a:sym typeface="Wingdings" pitchFamily="2" charset="2"/>
              </a:rPr>
              <a:t>Kleinklassen</a:t>
            </a:r>
          </a:p>
          <a:p>
            <a:pPr marL="342900" lvl="0" indent="-342900">
              <a:spcBef>
                <a:spcPct val="0"/>
              </a:spcBef>
              <a:buFont typeface="Symbol" panose="05050102010706020507" pitchFamily="18" charset="2"/>
              <a:buChar char="-"/>
              <a:defRPr/>
            </a:pPr>
            <a:r>
              <a:rPr lang="de-CH" altLang="de-DE" sz="2000" dirty="0">
                <a:solidFill>
                  <a:prstClr val="black"/>
                </a:solidFill>
                <a:ea typeface="ＭＳ Ｐゴシック" pitchFamily="34" charset="-128"/>
                <a:sym typeface="Wingdings" pitchFamily="2" charset="2"/>
              </a:rPr>
              <a:t>Fremdsprachenintegrationsklassen</a:t>
            </a:r>
          </a:p>
          <a:p>
            <a:pPr marL="342900" lvl="0" indent="-342900">
              <a:spcBef>
                <a:spcPct val="0"/>
              </a:spcBef>
              <a:buFont typeface="Symbol" panose="05050102010706020507" pitchFamily="18" charset="2"/>
              <a:buChar char="-"/>
              <a:defRPr/>
            </a:pPr>
            <a:r>
              <a:rPr lang="de-CH" altLang="de-DE" sz="2000" dirty="0">
                <a:solidFill>
                  <a:prstClr val="black"/>
                </a:solidFill>
                <a:ea typeface="ＭＳ Ｐゴシック" pitchFamily="34" charset="-128"/>
                <a:sym typeface="Wingdings" pitchFamily="2" charset="2"/>
              </a:rPr>
              <a:t>Spezielle Förderung an Privatschulen und </a:t>
            </a:r>
            <a:r>
              <a:rPr lang="de-CH" altLang="de-DE" sz="2000" dirty="0" smtClean="0">
                <a:solidFill>
                  <a:prstClr val="black"/>
                </a:solidFill>
                <a:ea typeface="ＭＳ Ｐゴシック" pitchFamily="34" charset="-128"/>
                <a:sym typeface="Wingdings" pitchFamily="2" charset="2"/>
              </a:rPr>
              <a:t>Spezialangeboten</a:t>
            </a:r>
            <a:endParaRPr lang="de-CH" altLang="de-DE" sz="2000" dirty="0">
              <a:solidFill>
                <a:prstClr val="black"/>
              </a:solidFill>
              <a:ea typeface="ＭＳ Ｐゴシック" pitchFamily="34" charset="-128"/>
              <a:sym typeface="Wingdings" pitchFamily="2" charset="2"/>
            </a:endParaRPr>
          </a:p>
        </p:txBody>
      </p:sp>
    </p:spTree>
    <p:extLst>
      <p:ext uri="{BB962C8B-B14F-4D97-AF65-F5344CB8AC3E}">
        <p14:creationId xmlns:p14="http://schemas.microsoft.com/office/powerpoint/2010/main" val="223323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7801" y="885853"/>
            <a:ext cx="8785224" cy="740912"/>
          </a:xfrm>
        </p:spPr>
        <p:txBody>
          <a:bodyPr anchor="t"/>
          <a:lstStyle/>
          <a:p>
            <a:pPr>
              <a:lnSpc>
                <a:spcPct val="100000"/>
              </a:lnSpc>
            </a:pPr>
            <a:r>
              <a:rPr lang="de-CH" dirty="0"/>
              <a:t>Angebote der integrativen und separativen </a:t>
            </a:r>
            <a:r>
              <a:rPr lang="de-CH" dirty="0" smtClean="0"/>
              <a:t>Sonderschulung*</a:t>
            </a:r>
            <a:endParaRPr lang="de-CH" sz="1800" b="0" dirty="0"/>
          </a:p>
        </p:txBody>
      </p:sp>
      <p:pic>
        <p:nvPicPr>
          <p:cNvPr id="8" name="Picture 8" descr="1692613_1_behinderte_kinder_regelsch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27" y="4274383"/>
            <a:ext cx="2792252" cy="191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image-40399-galleryV9-clmc"/>
          <p:cNvPicPr>
            <a:picLocks noChangeAspect="1" noChangeArrowheads="1"/>
          </p:cNvPicPr>
          <p:nvPr/>
        </p:nvPicPr>
        <p:blipFill>
          <a:blip r:embed="rId3">
            <a:extLst>
              <a:ext uri="{28A0092B-C50C-407E-A947-70E740481C1C}">
                <a14:useLocalDpi xmlns:a14="http://schemas.microsoft.com/office/drawing/2010/main" val="0"/>
              </a:ext>
            </a:extLst>
          </a:blip>
          <a:srcRect r="31682"/>
          <a:stretch>
            <a:fillRect/>
          </a:stretch>
        </p:blipFill>
        <p:spPr bwMode="auto">
          <a:xfrm>
            <a:off x="6275387" y="2041098"/>
            <a:ext cx="2603384" cy="20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360727" y="1778466"/>
            <a:ext cx="38337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feld 9"/>
          <p:cNvSpPr txBox="1"/>
          <p:nvPr/>
        </p:nvSpPr>
        <p:spPr>
          <a:xfrm>
            <a:off x="73189" y="1818616"/>
            <a:ext cx="5738069"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CH" altLang="de-DE" sz="2000" b="1"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Integrativ</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Integrative Sonderschulung in der Regelschule (InSo) Fachunterstützung durch </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Therapie </a:t>
            </a:r>
            <a:r>
              <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rPr>
              <a:t>Schulzentrum Münchenstein (TSM)</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Audiopädagogischer </a:t>
            </a:r>
            <a:r>
              <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rPr>
              <a:t>Dienst (APD)</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Heilpädagogisches Zentrum BL (HPZ)</a:t>
            </a:r>
            <a:endPar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sp>
        <p:nvSpPr>
          <p:cNvPr id="11" name="Textfeld 10"/>
          <p:cNvSpPr txBox="1"/>
          <p:nvPr/>
        </p:nvSpPr>
        <p:spPr>
          <a:xfrm>
            <a:off x="3475868" y="4102692"/>
            <a:ext cx="5599039"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CH" altLang="de-DE" sz="2000" b="1"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Separativ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Separative Sonderschulung an Tagessonderschulen</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rPr>
              <a:t>Therapie Schulzentrum Münchenstein (TSM)</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Zentrum für Gehör, Sprache und Kommunikation (GSR</a:t>
            </a:r>
            <a:r>
              <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rPr>
              <a:t>)</a:t>
            </a: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Heilpädagogisches Zentrum BL </a:t>
            </a:r>
            <a:r>
              <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rPr>
              <a:t>(</a:t>
            </a: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HPZ)</a:t>
            </a:r>
            <a:endPar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a:p>
            <a:pPr marL="342900" marR="0" lvl="0" indent="-342900" algn="l" defTabSz="457200" rtl="0" eaLnBrk="1" fontAlgn="auto" latinLnBrk="0" hangingPunct="1">
              <a:lnSpc>
                <a:spcPct val="100000"/>
              </a:lnSpc>
              <a:spcBef>
                <a:spcPct val="0"/>
              </a:spcBef>
              <a:spcAft>
                <a:spcPts val="0"/>
              </a:spcAft>
              <a:buClrTx/>
              <a:buSzTx/>
              <a:buFont typeface="Symbol" panose="05050102010706020507" pitchFamily="18" charset="2"/>
              <a:buChar char="-"/>
              <a:tabLst/>
              <a:defRPr/>
            </a:pP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Tandem, MOFA, </a:t>
            </a:r>
            <a:r>
              <a:rPr kumimoji="0" lang="de-CH" altLang="de-DE" sz="2000" b="0" i="0" u="none" strike="noStrike" kern="1200" cap="none" spc="0" normalizeH="0" baseline="0" noProof="0" dirty="0" err="1" smtClean="0">
                <a:ln>
                  <a:noFill/>
                </a:ln>
                <a:solidFill>
                  <a:prstClr val="black"/>
                </a:solidFill>
                <a:effectLst/>
                <a:uLnTx/>
                <a:uFillTx/>
                <a:latin typeface="Arial"/>
                <a:ea typeface="ＭＳ Ｐゴシック" pitchFamily="34" charset="-128"/>
                <a:cs typeface="+mn-cs"/>
              </a:rPr>
              <a:t>Sommerau</a:t>
            </a:r>
            <a:r>
              <a:rPr kumimoji="0" lang="de-CH" altLang="de-DE" sz="20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 Sonnhalde etc. </a:t>
            </a:r>
            <a:endParaRPr kumimoji="0" lang="de-CH" altLang="de-DE" sz="2000" b="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sp>
        <p:nvSpPr>
          <p:cNvPr id="12" name="Foliennummernplatzhalter 1"/>
          <p:cNvSpPr txBox="1">
            <a:spLocks/>
          </p:cNvSpPr>
          <p:nvPr/>
        </p:nvSpPr>
        <p:spPr>
          <a:xfrm>
            <a:off x="177800" y="186403"/>
            <a:ext cx="406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3343499-4781-8F47-9616-5D65C730EB5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feld 12"/>
          <p:cNvSpPr txBox="1"/>
          <p:nvPr/>
        </p:nvSpPr>
        <p:spPr>
          <a:xfrm>
            <a:off x="177800" y="6375496"/>
            <a:ext cx="24553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smtClean="0">
                <a:ln>
                  <a:noFill/>
                </a:ln>
                <a:solidFill>
                  <a:prstClr val="black"/>
                </a:solidFill>
                <a:effectLst/>
                <a:uLnTx/>
                <a:uFillTx/>
                <a:latin typeface="Arial"/>
                <a:ea typeface="+mn-ea"/>
                <a:cs typeface="+mn-cs"/>
              </a:rPr>
              <a:t>*Kostenträger Kanton </a:t>
            </a:r>
            <a:endParaRPr kumimoji="0" lang="de-CH"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2038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BKSD_Amt f Volksschul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PPT_BKSD_Amt f Volksschulen</Template>
  <TotalTime>0</TotalTime>
  <Words>1694</Words>
  <Application>Microsoft Office PowerPoint</Application>
  <PresentationFormat>Bildschirmpräsentation (4:3)</PresentationFormat>
  <Paragraphs>289</Paragraphs>
  <Slides>23</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ＭＳ Ｐゴシック</vt:lpstr>
      <vt:lpstr>Arial</vt:lpstr>
      <vt:lpstr>Calibri</vt:lpstr>
      <vt:lpstr>Symbol</vt:lpstr>
      <vt:lpstr>Wingdings</vt:lpstr>
      <vt:lpstr>PPT_BKSD_Amt f Volksschulen</vt:lpstr>
      <vt:lpstr>Weiterbildungsveranstaltung für Schulräte «Angebote der Sonderpädagogik» </vt:lpstr>
      <vt:lpstr>PowerPoint-Präsentation</vt:lpstr>
      <vt:lpstr>Überblick </vt:lpstr>
      <vt:lpstr>Gesetzliche Grundlagen</vt:lpstr>
      <vt:lpstr>Schülerinnen und Schüler mit besonderem Bildungsbedarf </vt:lpstr>
      <vt:lpstr>Schülerinnen und Schüler mit besonderem Bildungsbedarf </vt:lpstr>
      <vt:lpstr>Schülerinnen und Schüler mit besonderem Bildungsbedarf </vt:lpstr>
      <vt:lpstr>PowerPoint-Präsentation</vt:lpstr>
      <vt:lpstr>Angebote der integrativen und separativen Sonderschulung*</vt:lpstr>
      <vt:lpstr>PowerPoint-Präsentation</vt:lpstr>
      <vt:lpstr>Bildungsgesetz und VO Sonderpädagogik Fokus Spezielle Förderung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Kantonale Verwaltungen 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Hebel, Annina BKSD</dc:creator>
  <cp:lastModifiedBy>Stoeckli, Marianne BKSD</cp:lastModifiedBy>
  <cp:revision>159</cp:revision>
  <cp:lastPrinted>2021-10-22T16:22:57Z</cp:lastPrinted>
  <dcterms:created xsi:type="dcterms:W3CDTF">2016-08-18T09:44:59Z</dcterms:created>
  <dcterms:modified xsi:type="dcterms:W3CDTF">2021-10-22T16:38:44Z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