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64" r:id="rId4"/>
  </p:sldMasterIdLst>
  <p:notesMasterIdLst>
    <p:notesMasterId r:id="rId6"/>
  </p:notesMasterIdLst>
  <p:handoutMasterIdLst>
    <p:handoutMasterId r:id="rId7"/>
  </p:handoutMasterIdLst>
  <p:sldIdLst>
    <p:sldId id="379" r:id="rId5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">
          <p15:clr>
            <a:srgbClr val="A4A3A4"/>
          </p15:clr>
        </p15:guide>
        <p15:guide id="2" orient="horz" pos="1298" userDrawn="1">
          <p15:clr>
            <a:srgbClr val="A4A3A4"/>
          </p15:clr>
        </p15:guide>
        <p15:guide id="3" orient="horz" pos="1207" userDrawn="1">
          <p15:clr>
            <a:srgbClr val="A4A3A4"/>
          </p15:clr>
        </p15:guide>
        <p15:guide id="4" orient="horz" pos="4201" userDrawn="1">
          <p15:clr>
            <a:srgbClr val="A4A3A4"/>
          </p15:clr>
        </p15:guide>
        <p15:guide id="5" orient="horz" pos="773">
          <p15:clr>
            <a:srgbClr val="A4A3A4"/>
          </p15:clr>
        </p15:guide>
        <p15:guide id="6" pos="112">
          <p15:clr>
            <a:srgbClr val="A4A3A4"/>
          </p15:clr>
        </p15:guide>
        <p15:guide id="7" pos="2835" userDrawn="1">
          <p15:clr>
            <a:srgbClr val="A4A3A4"/>
          </p15:clr>
        </p15:guide>
        <p15:guide id="8" pos="2971" userDrawn="1">
          <p15:clr>
            <a:srgbClr val="A4A3A4"/>
          </p15:clr>
        </p15:guide>
        <p15:guide id="9" pos="3379" userDrawn="1">
          <p15:clr>
            <a:srgbClr val="A4A3A4"/>
          </p15:clr>
        </p15:guide>
        <p15:guide id="10" pos="3515" userDrawn="1">
          <p15:clr>
            <a:srgbClr val="A4A3A4"/>
          </p15:clr>
        </p15:guide>
        <p15:guide id="11" pos="3923" userDrawn="1">
          <p15:clr>
            <a:srgbClr val="A4A3A4"/>
          </p15:clr>
        </p15:guide>
        <p15:guide id="12" pos="4059" userDrawn="1">
          <p15:clr>
            <a:srgbClr val="A4A3A4"/>
          </p15:clr>
        </p15:guide>
        <p15:guide id="13" pos="4513" userDrawn="1">
          <p15:clr>
            <a:srgbClr val="A4A3A4"/>
          </p15:clr>
        </p15:guide>
        <p15:guide id="14" pos="4649" userDrawn="1">
          <p15:clr>
            <a:srgbClr val="A4A3A4"/>
          </p15:clr>
        </p15:guide>
        <p15:guide id="15" pos="5103" userDrawn="1">
          <p15:clr>
            <a:srgbClr val="A4A3A4"/>
          </p15:clr>
        </p15:guide>
        <p15:guide id="16" pos="5239" userDrawn="1">
          <p15:clr>
            <a:srgbClr val="A4A3A4"/>
          </p15:clr>
        </p15:guide>
        <p15:guide id="17" pos="5647" userDrawn="1">
          <p15:clr>
            <a:srgbClr val="A4A3A4"/>
          </p15:clr>
        </p15:guide>
        <p15:guide id="18" pos="2381" userDrawn="1">
          <p15:clr>
            <a:srgbClr val="A4A3A4"/>
          </p15:clr>
        </p15:guide>
        <p15:guide id="19" pos="1701" userDrawn="1">
          <p15:clr>
            <a:srgbClr val="A4A3A4"/>
          </p15:clr>
        </p15:guide>
        <p15:guide id="20" pos="2290" userDrawn="1">
          <p15:clr>
            <a:srgbClr val="A4A3A4"/>
          </p15:clr>
        </p15:guide>
        <p15:guide id="21" pos="1791" userDrawn="1">
          <p15:clr>
            <a:srgbClr val="A4A3A4"/>
          </p15:clr>
        </p15:guide>
        <p15:guide id="22" pos="1247" userDrawn="1">
          <p15:clr>
            <a:srgbClr val="A4A3A4"/>
          </p15:clr>
        </p15:guide>
        <p15:guide id="23" pos="1111" userDrawn="1">
          <p15:clr>
            <a:srgbClr val="A4A3A4"/>
          </p15:clr>
        </p15:guide>
        <p15:guide id="24" pos="567" userDrawn="1">
          <p15:clr>
            <a:srgbClr val="A4A3A4"/>
          </p15:clr>
        </p15:guide>
        <p15:guide id="25" pos="6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20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57" autoAdjust="0"/>
    <p:restoredTop sz="94514" autoAdjust="0"/>
  </p:normalViewPr>
  <p:slideViewPr>
    <p:cSldViewPr snapToObjects="1">
      <p:cViewPr varScale="1">
        <p:scale>
          <a:sx n="63" d="100"/>
          <a:sy n="63" d="100"/>
        </p:scale>
        <p:origin x="1184" y="56"/>
      </p:cViewPr>
      <p:guideLst>
        <p:guide orient="horz" pos="114"/>
        <p:guide orient="horz" pos="1298"/>
        <p:guide orient="horz" pos="1207"/>
        <p:guide orient="horz" pos="4201"/>
        <p:guide orient="horz" pos="773"/>
        <p:guide pos="112"/>
        <p:guide pos="2835"/>
        <p:guide pos="2971"/>
        <p:guide pos="3379"/>
        <p:guide pos="3515"/>
        <p:guide pos="3923"/>
        <p:guide pos="4059"/>
        <p:guide pos="4513"/>
        <p:guide pos="4649"/>
        <p:guide pos="5103"/>
        <p:guide pos="5239"/>
        <p:guide pos="5647"/>
        <p:guide pos="2381"/>
        <p:guide pos="1701"/>
        <p:guide pos="2290"/>
        <p:guide pos="1791"/>
        <p:guide pos="1247"/>
        <p:guide pos="1111"/>
        <p:guide pos="567"/>
        <p:guide pos="6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508" y="216"/>
      </p:cViewPr>
      <p:guideLst>
        <p:guide orient="horz" pos="3132"/>
        <p:guide pos="2120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332"/>
          </a:xfrm>
          <a:prstGeom prst="rect">
            <a:avLst/>
          </a:prstGeom>
        </p:spPr>
        <p:txBody>
          <a:bodyPr vert="horz" lIns="92142" tIns="46072" rIns="92142" bIns="46072" rtlCol="0"/>
          <a:lstStyle>
            <a:lvl1pPr algn="l">
              <a:defRPr sz="1200"/>
            </a:lvl1pPr>
          </a:lstStyle>
          <a:p>
            <a:r>
              <a:rPr lang="de-CH" dirty="0" smtClean="0"/>
              <a:t>Landratsvorlage Ressourcensteuerung Spezielle Förderung und Sonderschulung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1"/>
            <a:ext cx="2889938" cy="496332"/>
          </a:xfrm>
          <a:prstGeom prst="rect">
            <a:avLst/>
          </a:prstGeom>
        </p:spPr>
        <p:txBody>
          <a:bodyPr vert="horz" lIns="92142" tIns="46072" rIns="92142" bIns="46072" rtlCol="0"/>
          <a:lstStyle>
            <a:lvl1pPr algn="r">
              <a:defRPr sz="1200"/>
            </a:lvl1pPr>
          </a:lstStyle>
          <a:p>
            <a:r>
              <a:rPr lang="de-DE" dirty="0" smtClean="0"/>
              <a:t>10.5.2017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6"/>
            <a:ext cx="2889938" cy="496332"/>
          </a:xfrm>
          <a:prstGeom prst="rect">
            <a:avLst/>
          </a:prstGeom>
        </p:spPr>
        <p:txBody>
          <a:bodyPr vert="horz" lIns="92142" tIns="46072" rIns="92142" bIns="460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428586"/>
            <a:ext cx="2889938" cy="496332"/>
          </a:xfrm>
          <a:prstGeom prst="rect">
            <a:avLst/>
          </a:prstGeom>
        </p:spPr>
        <p:txBody>
          <a:bodyPr vert="horz" lIns="92142" tIns="46072" rIns="92142" bIns="46072" rtlCol="0" anchor="b"/>
          <a:lstStyle>
            <a:lvl1pPr algn="r">
              <a:defRPr sz="1200"/>
            </a:lvl1pPr>
          </a:lstStyle>
          <a:p>
            <a:fld id="{9FDA3322-4079-BF4A-9D9D-8E40754E090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430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332"/>
          </a:xfrm>
          <a:prstGeom prst="rect">
            <a:avLst/>
          </a:prstGeom>
        </p:spPr>
        <p:txBody>
          <a:bodyPr vert="horz" lIns="92142" tIns="46072" rIns="92142" bIns="46072" rtlCol="0"/>
          <a:lstStyle>
            <a:lvl1pPr algn="l">
              <a:defRPr sz="1200"/>
            </a:lvl1pPr>
          </a:lstStyle>
          <a:p>
            <a:r>
              <a:rPr lang="de-CH" dirty="0" smtClean="0"/>
              <a:t>Landratsvorlage Ressourcensteuerung Spezielle Förderung und Sonderschulung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332"/>
          </a:xfrm>
          <a:prstGeom prst="rect">
            <a:avLst/>
          </a:prstGeom>
        </p:spPr>
        <p:txBody>
          <a:bodyPr vert="horz" lIns="92142" tIns="46072" rIns="92142" bIns="46072" rtlCol="0"/>
          <a:lstStyle>
            <a:lvl1pPr algn="r">
              <a:defRPr sz="1200"/>
            </a:lvl1pPr>
          </a:lstStyle>
          <a:p>
            <a:r>
              <a:rPr lang="de-DE" dirty="0" smtClean="0"/>
              <a:t>10.5.2017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2" tIns="46072" rIns="92142" bIns="460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6"/>
            <a:ext cx="5335270" cy="4466987"/>
          </a:xfrm>
          <a:prstGeom prst="rect">
            <a:avLst/>
          </a:prstGeom>
        </p:spPr>
        <p:txBody>
          <a:bodyPr vert="horz" lIns="92142" tIns="46072" rIns="92142" bIns="46072" rtlCol="0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889938" cy="496332"/>
          </a:xfrm>
          <a:prstGeom prst="rect">
            <a:avLst/>
          </a:prstGeom>
        </p:spPr>
        <p:txBody>
          <a:bodyPr vert="horz" lIns="92142" tIns="46072" rIns="92142" bIns="460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6"/>
            <a:ext cx="2889938" cy="496332"/>
          </a:xfrm>
          <a:prstGeom prst="rect">
            <a:avLst/>
          </a:prstGeom>
        </p:spPr>
        <p:txBody>
          <a:bodyPr vert="horz" lIns="92142" tIns="46072" rIns="92142" bIns="46072" rtlCol="0" anchor="b"/>
          <a:lstStyle>
            <a:lvl1pPr algn="r">
              <a:defRPr sz="1200"/>
            </a:lvl1pPr>
          </a:lstStyle>
          <a:p>
            <a:fld id="{7393551E-C1F7-3449-9D64-1DB59B6C672B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2258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962150"/>
            <a:ext cx="9144000" cy="4902587"/>
          </a:xfrm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pic>
        <p:nvPicPr>
          <p:cNvPr id="2" name="typoras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2912"/>
            <a:ext cx="9144000" cy="4895088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799" y="997527"/>
            <a:ext cx="8785225" cy="71538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baseline="0"/>
            </a:lvl1pPr>
          </a:lstStyle>
          <a:p>
            <a:r>
              <a:rPr lang="de-DE" dirty="0" smtClean="0"/>
              <a:t>Haupttitel (25pt fett)</a:t>
            </a:r>
            <a:endParaRPr lang="en-US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7800" y="180975"/>
            <a:ext cx="4305300" cy="175160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rgbClr val="555959"/>
                </a:solidFill>
              </a:defRPr>
            </a:lvl1pPr>
          </a:lstStyle>
          <a:p>
            <a:pPr lvl="0"/>
            <a:r>
              <a:rPr lang="de-DE" dirty="0" smtClean="0"/>
              <a:t>Autor Vorname Nachname, Datum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gemein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801" y="972001"/>
            <a:ext cx="8785224" cy="74091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7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Haupttitel (25pt fett)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177799" y="1962150"/>
            <a:ext cx="8785226" cy="4714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065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3767138" y="1962150"/>
            <a:ext cx="5195885" cy="47148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lnSpc>
                <a:spcPct val="90000"/>
              </a:lnSpc>
              <a:spcAft>
                <a:spcPts val="800"/>
              </a:spcAft>
              <a:buNone/>
              <a:defRPr sz="25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eingeben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77801" y="1962150"/>
            <a:ext cx="3406774" cy="47171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799" y="972000"/>
            <a:ext cx="8785225" cy="7409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7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Haupttitel (25pt fett)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26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177799" y="1962150"/>
            <a:ext cx="8785226" cy="471487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1600"/>
            </a:lvl1pPr>
          </a:lstStyle>
          <a:p>
            <a:r>
              <a:rPr lang="de-DE" dirty="0" smtClean="0"/>
              <a:t>Diagramm durch Klicken auf Symbol hinzufügen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799" y="972000"/>
            <a:ext cx="8785225" cy="7409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lnSpc>
                <a:spcPct val="7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Haupttitel (25pt fett)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343499-4781-8F47-9616-5D65C730EB5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9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7799" y="1229298"/>
            <a:ext cx="8785225" cy="48361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dirty="0" smtClean="0"/>
              <a:t>Haupttitel/Untertitel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99" y="1962150"/>
            <a:ext cx="8785225" cy="47148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77800" y="186403"/>
            <a:ext cx="4064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rgbClr val="555959"/>
                </a:solidFill>
              </a:defRPr>
            </a:lvl1pPr>
          </a:lstStyle>
          <a:p>
            <a:fld id="{63343499-4781-8F47-9616-5D65C730EB58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665" y="186403"/>
            <a:ext cx="3959360" cy="86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5" r:id="rId1"/>
    <p:sldLayoutId id="2147493467" r:id="rId2"/>
    <p:sldLayoutId id="2147493469" r:id="rId3"/>
    <p:sldLayoutId id="214749347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ts val="2500"/>
        </a:lnSpc>
        <a:spcBef>
          <a:spcPct val="0"/>
        </a:spcBef>
        <a:buNone/>
        <a:defRPr sz="25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457200" rtl="0" eaLnBrk="1" latinLnBrk="0" hangingPunct="1">
        <a:lnSpc>
          <a:spcPct val="90000"/>
        </a:lnSpc>
        <a:spcBef>
          <a:spcPts val="0"/>
        </a:spcBef>
        <a:spcAft>
          <a:spcPts val="1250"/>
        </a:spcAft>
        <a:buFont typeface="Symbol" panose="05050102010706020507" pitchFamily="18" charset="2"/>
        <a:buChar char="-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457200" rtl="0" eaLnBrk="1" latinLnBrk="0" hangingPunct="1">
        <a:lnSpc>
          <a:spcPct val="90000"/>
        </a:lnSpc>
        <a:spcBef>
          <a:spcPts val="0"/>
        </a:spcBef>
        <a:spcAft>
          <a:spcPts val="1250"/>
        </a:spcAft>
        <a:buFont typeface="Symbol" panose="05050102010706020507" pitchFamily="18" charset="2"/>
        <a:buChar char="-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457200" rtl="0" eaLnBrk="1" latinLnBrk="0" hangingPunct="1">
        <a:lnSpc>
          <a:spcPct val="90000"/>
        </a:lnSpc>
        <a:spcBef>
          <a:spcPts val="0"/>
        </a:spcBef>
        <a:spcAft>
          <a:spcPts val="1250"/>
        </a:spcAft>
        <a:buFont typeface="Symbol" panose="05050102010706020507" pitchFamily="18" charset="2"/>
        <a:buChar char="-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457200" rtl="0" eaLnBrk="1" latinLnBrk="0" hangingPunct="1">
        <a:lnSpc>
          <a:spcPct val="90000"/>
        </a:lnSpc>
        <a:spcBef>
          <a:spcPts val="0"/>
        </a:spcBef>
        <a:spcAft>
          <a:spcPts val="1250"/>
        </a:spcAft>
        <a:buFont typeface="Symbol" panose="05050102010706020507" pitchFamily="18" charset="2"/>
        <a:buChar char="-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457200" rtl="0" eaLnBrk="1" latinLnBrk="0" hangingPunct="1">
        <a:lnSpc>
          <a:spcPct val="90000"/>
        </a:lnSpc>
        <a:spcBef>
          <a:spcPts val="0"/>
        </a:spcBef>
        <a:spcAft>
          <a:spcPts val="1250"/>
        </a:spcAft>
        <a:buFont typeface="Symbol" panose="05050102010706020507" pitchFamily="18" charset="2"/>
        <a:buChar char="-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elland.ch/politik-und-behorden/direktionen/bildungs-kultur-und-sportdirektion/bildung/integration-foerderung-sonderschulung/bildungsqualitaet-in-der-volksschule-staerken-angebote-der-speziellen-foerderung-und-der-sonderschulu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57560" y="641022"/>
            <a:ext cx="8315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400" b="1" dirty="0" smtClean="0">
                <a:solidFill>
                  <a:prstClr val="black"/>
                </a:solidFill>
                <a:latin typeface="Arial"/>
              </a:rPr>
              <a:t>VO Sonderpädagogik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400" dirty="0" smtClean="0">
                <a:solidFill>
                  <a:prstClr val="black"/>
                </a:solidFill>
                <a:latin typeface="Arial"/>
              </a:rPr>
              <a:t>Spezielle Förderung </a:t>
            </a:r>
            <a:r>
              <a:rPr lang="de-CH" sz="2400" dirty="0" smtClean="0">
                <a:solidFill>
                  <a:prstClr val="black"/>
                </a:solidFill>
                <a:latin typeface="Arial"/>
              </a:rPr>
              <a:t>/ Aktueller Stand </a:t>
            </a:r>
            <a:endParaRPr kumimoji="0" lang="de-CH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26519"/>
            <a:ext cx="1894801" cy="1068112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85261" y="2763623"/>
            <a:ext cx="8786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/>
              <a:t>Neu aufgeschaltet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CH" dirty="0" smtClean="0"/>
              <a:t>Gesetzliche Grundlagen und kommentierte Verordnung SoPä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CH" dirty="0" smtClean="0"/>
              <a:t>Modellkonzepte SoPä Sek</a:t>
            </a:r>
            <a:endParaRPr lang="de-CH" dirty="0"/>
          </a:p>
        </p:txBody>
      </p:sp>
      <p:sp>
        <p:nvSpPr>
          <p:cNvPr id="7" name="Textfeld 6"/>
          <p:cNvSpPr txBox="1"/>
          <p:nvPr/>
        </p:nvSpPr>
        <p:spPr>
          <a:xfrm>
            <a:off x="155767" y="5840512"/>
            <a:ext cx="8845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CH" b="1" dirty="0"/>
              <a:t>Austauschforum 5: Kooperation </a:t>
            </a:r>
            <a:r>
              <a:rPr lang="de-CH" b="1" dirty="0" smtClean="0"/>
              <a:t>SL / SPD, KJP / AVS </a:t>
            </a:r>
            <a:endParaRPr lang="de-CH" dirty="0" smtClean="0"/>
          </a:p>
          <a:p>
            <a:pPr marL="285750" lvl="0" indent="-285750">
              <a:buFont typeface="Symbol" panose="05050102010706020507" pitchFamily="18" charset="2"/>
              <a:buChar char="-"/>
            </a:pPr>
            <a:r>
              <a:rPr lang="de-CH" dirty="0" smtClean="0"/>
              <a:t>Durchführung im November 2021 / Daten folgen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411760" y="1500035"/>
            <a:ext cx="68408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CH" dirty="0" smtClean="0">
                <a:solidFill>
                  <a:prstClr val="black"/>
                </a:solidFill>
              </a:rPr>
              <a:t>Informationen und Unterlagen immer aktuell</a:t>
            </a:r>
          </a:p>
          <a:p>
            <a:pPr lvl="0"/>
            <a:r>
              <a:rPr lang="de-CH" dirty="0" smtClean="0">
                <a:solidFill>
                  <a:prstClr val="black"/>
                </a:solidFill>
              </a:rPr>
              <a:t>auf der Homepage SoPä unter </a:t>
            </a:r>
            <a:r>
              <a:rPr lang="de-CH" dirty="0" smtClean="0">
                <a:solidFill>
                  <a:prstClr val="black"/>
                </a:solidFill>
                <a:hlinkClick r:id="rId3"/>
              </a:rPr>
              <a:t>Bildungsqualität </a:t>
            </a:r>
            <a:r>
              <a:rPr lang="de-CH" dirty="0">
                <a:solidFill>
                  <a:prstClr val="black"/>
                </a:solidFill>
                <a:hlinkClick r:id="rId3"/>
              </a:rPr>
              <a:t>in der Volksschule stärken – Angebote der Speziellen Förderung und der Sonderschulung</a:t>
            </a:r>
            <a:endParaRPr lang="de-CH" dirty="0">
              <a:solidFill>
                <a:prstClr val="black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87152" y="3763845"/>
            <a:ext cx="916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Bis Ende Herbstferien aufgeschaltet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 smtClean="0"/>
              <a:t>Modellkonzept SoPä PS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 smtClean="0"/>
              <a:t>Konzepte Zeugnisse PS und </a:t>
            </a:r>
            <a:r>
              <a:rPr lang="de-CH" dirty="0"/>
              <a:t>Sek* </a:t>
            </a:r>
            <a:r>
              <a:rPr lang="de-CH" sz="1000" dirty="0" smtClean="0"/>
              <a:t>*bei </a:t>
            </a:r>
            <a:r>
              <a:rPr lang="de-CH" sz="1000" dirty="0"/>
              <a:t>Fragen Frau Monika Oppliger / Frau Caroline Schlacher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 smtClean="0"/>
              <a:t>Elternbrief </a:t>
            </a:r>
            <a:r>
              <a:rPr lang="de-CH" dirty="0"/>
              <a:t>zur </a:t>
            </a:r>
            <a:r>
              <a:rPr lang="de-CH" dirty="0" smtClean="0"/>
              <a:t>SpFö insbesondere Zeugniseinträge				</a:t>
            </a:r>
            <a:endParaRPr lang="de-CH" sz="1000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143945" y="5041066"/>
            <a:ext cx="8360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/>
              <a:t>Konsultationsverfahren bei SL PS und Sek ab Ende September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 smtClean="0"/>
              <a:t>Leitfaden SoPä mit allen relevanten Unterlagen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0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BKSD_AV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>1.0</_Version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PPT_BKSD_AVS</Template>
  <TotalTime>0</TotalTime>
  <Words>106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Wingdings</vt:lpstr>
      <vt:lpstr>PPT_BKSD_AVS</vt:lpstr>
      <vt:lpstr>PowerPoint-Präsentation</vt:lpstr>
    </vt:vector>
  </TitlesOfParts>
  <Company>Kantonale Verwaltungen BL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SLF 25. Mai 2016</dc:title>
  <dc:creator>Hebel, Annina BKSD</dc:creator>
  <cp:lastModifiedBy>Stoeckli, Marianne BKSD</cp:lastModifiedBy>
  <cp:revision>463</cp:revision>
  <cp:lastPrinted>2021-05-25T11:55:35Z</cp:lastPrinted>
  <dcterms:created xsi:type="dcterms:W3CDTF">2016-05-24T07:17:03Z</dcterms:created>
  <dcterms:modified xsi:type="dcterms:W3CDTF">2021-08-23T14:44:28Z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